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3"/>
  </p:notesMasterIdLst>
  <p:sldIdLst>
    <p:sldId id="307" r:id="rId2"/>
    <p:sldId id="279" r:id="rId3"/>
    <p:sldId id="299" r:id="rId4"/>
    <p:sldId id="297" r:id="rId5"/>
    <p:sldId id="298" r:id="rId6"/>
    <p:sldId id="266" r:id="rId7"/>
    <p:sldId id="313" r:id="rId8"/>
    <p:sldId id="315" r:id="rId9"/>
    <p:sldId id="290" r:id="rId10"/>
    <p:sldId id="286" r:id="rId11"/>
    <p:sldId id="303" r:id="rId12"/>
    <p:sldId id="304" r:id="rId13"/>
    <p:sldId id="305" r:id="rId14"/>
    <p:sldId id="291" r:id="rId15"/>
    <p:sldId id="306" r:id="rId16"/>
    <p:sldId id="310" r:id="rId17"/>
    <p:sldId id="308" r:id="rId18"/>
    <p:sldId id="292" r:id="rId19"/>
    <p:sldId id="274" r:id="rId20"/>
    <p:sldId id="294" r:id="rId21"/>
    <p:sldId id="311" r:id="rId22"/>
    <p:sldId id="320" r:id="rId23"/>
    <p:sldId id="314" r:id="rId24"/>
    <p:sldId id="312" r:id="rId25"/>
    <p:sldId id="316" r:id="rId26"/>
    <p:sldId id="317" r:id="rId27"/>
    <p:sldId id="257" r:id="rId28"/>
    <p:sldId id="318" r:id="rId29"/>
    <p:sldId id="281" r:id="rId30"/>
    <p:sldId id="280" r:id="rId31"/>
    <p:sldId id="296" r:id="rId32"/>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3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p:restoredTop sz="93076"/>
  </p:normalViewPr>
  <p:slideViewPr>
    <p:cSldViewPr snapToGrid="0" snapToObjects="1">
      <p:cViewPr varScale="1">
        <p:scale>
          <a:sx n="122" d="100"/>
          <a:sy n="122" d="100"/>
        </p:scale>
        <p:origin x="1728" y="184"/>
      </p:cViewPr>
      <p:guideLst/>
    </p:cSldViewPr>
  </p:slideViewPr>
  <p:notesTextViewPr>
    <p:cViewPr>
      <p:scale>
        <a:sx n="1" d="1"/>
        <a:sy n="1" d="1"/>
      </p:scale>
      <p:origin x="0" y="0"/>
    </p:cViewPr>
  </p:notesTextViewPr>
  <p:sorterViewPr>
    <p:cViewPr>
      <p:scale>
        <a:sx n="160" d="100"/>
        <a:sy n="160" d="100"/>
      </p:scale>
      <p:origin x="0" y="0"/>
    </p:cViewPr>
  </p:sorterViewPr>
  <p:notesViewPr>
    <p:cSldViewPr snapToGrid="0" snapToObjects="1">
      <p:cViewPr varScale="1">
        <p:scale>
          <a:sx n="88" d="100"/>
          <a:sy n="88" d="100"/>
        </p:scale>
        <p:origin x="3872" y="184"/>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D3D456-BCE3-4143-AFB6-FDE02E54AF58}" type="datetimeFigureOut">
              <a:rPr lang="en-US" smtClean="0"/>
              <a:t>11/8/17</a:t>
            </a:fld>
            <a:endParaRPr lang="en-US"/>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5AE4D0-9763-5046-8F9E-EEBAD10BCC02}" type="slidenum">
              <a:rPr lang="en-US" smtClean="0"/>
              <a:t>‹#›</a:t>
            </a:fld>
            <a:endParaRPr lang="en-US"/>
          </a:p>
        </p:txBody>
      </p:sp>
    </p:spTree>
    <p:extLst>
      <p:ext uri="{BB962C8B-B14F-4D97-AF65-F5344CB8AC3E}">
        <p14:creationId xmlns:p14="http://schemas.microsoft.com/office/powerpoint/2010/main" val="198985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1778059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AE4D0-9763-5046-8F9E-EEBAD10BCC02}" type="slidenum">
              <a:rPr lang="en-US" smtClean="0"/>
              <a:t>9</a:t>
            </a:fld>
            <a:endParaRPr lang="en-US"/>
          </a:p>
        </p:txBody>
      </p:sp>
    </p:spTree>
    <p:extLst>
      <p:ext uri="{BB962C8B-B14F-4D97-AF65-F5344CB8AC3E}">
        <p14:creationId xmlns:p14="http://schemas.microsoft.com/office/powerpoint/2010/main" val="1277662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AE4D0-9763-5046-8F9E-EEBAD10BCC02}" type="slidenum">
              <a:rPr lang="en-US" smtClean="0"/>
              <a:t>10</a:t>
            </a:fld>
            <a:endParaRPr lang="en-US"/>
          </a:p>
        </p:txBody>
      </p:sp>
    </p:spTree>
    <p:extLst>
      <p:ext uri="{BB962C8B-B14F-4D97-AF65-F5344CB8AC3E}">
        <p14:creationId xmlns:p14="http://schemas.microsoft.com/office/powerpoint/2010/main" val="1066238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AE4D0-9763-5046-8F9E-EEBAD10BCC02}" type="slidenum">
              <a:rPr lang="en-US" smtClean="0"/>
              <a:t>14</a:t>
            </a:fld>
            <a:endParaRPr lang="en-US"/>
          </a:p>
        </p:txBody>
      </p:sp>
    </p:spTree>
    <p:extLst>
      <p:ext uri="{BB962C8B-B14F-4D97-AF65-F5344CB8AC3E}">
        <p14:creationId xmlns:p14="http://schemas.microsoft.com/office/powerpoint/2010/main" val="1287836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15</a:t>
            </a:fld>
            <a:endParaRPr lang="en-US"/>
          </a:p>
        </p:txBody>
      </p:sp>
    </p:spTree>
    <p:extLst>
      <p:ext uri="{BB962C8B-B14F-4D97-AF65-F5344CB8AC3E}">
        <p14:creationId xmlns:p14="http://schemas.microsoft.com/office/powerpoint/2010/main" val="1108691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AE4D0-9763-5046-8F9E-EEBAD10BCC02}" type="slidenum">
              <a:rPr lang="en-US" smtClean="0"/>
              <a:t>17</a:t>
            </a:fld>
            <a:endParaRPr lang="en-US"/>
          </a:p>
        </p:txBody>
      </p:sp>
    </p:spTree>
    <p:extLst>
      <p:ext uri="{BB962C8B-B14F-4D97-AF65-F5344CB8AC3E}">
        <p14:creationId xmlns:p14="http://schemas.microsoft.com/office/powerpoint/2010/main" val="40553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AE4D0-9763-5046-8F9E-EEBAD10BCC02}" type="slidenum">
              <a:rPr lang="en-US" smtClean="0"/>
              <a:t>20</a:t>
            </a:fld>
            <a:endParaRPr lang="en-US"/>
          </a:p>
        </p:txBody>
      </p:sp>
    </p:spTree>
    <p:extLst>
      <p:ext uri="{BB962C8B-B14F-4D97-AF65-F5344CB8AC3E}">
        <p14:creationId xmlns:p14="http://schemas.microsoft.com/office/powerpoint/2010/main" val="1548364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AE4D0-9763-5046-8F9E-EEBAD10BCC02}" type="slidenum">
              <a:rPr lang="en-US" smtClean="0"/>
              <a:t>27</a:t>
            </a:fld>
            <a:endParaRPr lang="en-US"/>
          </a:p>
        </p:txBody>
      </p:sp>
    </p:spTree>
    <p:extLst>
      <p:ext uri="{BB962C8B-B14F-4D97-AF65-F5344CB8AC3E}">
        <p14:creationId xmlns:p14="http://schemas.microsoft.com/office/powerpoint/2010/main" val="203396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2B740F-ACCC-5D47-913D-9FF1BA7D3E16}" type="datetimeFigureOut">
              <a:rPr lang="en-US" smtClean="0"/>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2B740F-ACCC-5D47-913D-9FF1BA7D3E16}" type="datetimeFigureOut">
              <a:rPr lang="en-US" smtClean="0"/>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2B740F-ACCC-5D47-913D-9FF1BA7D3E16}" type="datetimeFigureOut">
              <a:rPr lang="en-US" smtClean="0"/>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898650" y="2133600"/>
            <a:ext cx="6851650" cy="685800"/>
          </a:xfrm>
        </p:spPr>
        <p:txBody>
          <a:bodyPr>
            <a:normAutofit/>
          </a:bodyPr>
          <a:lstStyle>
            <a:lvl1pPr marL="0" indent="0" algn="ctr">
              <a:buNone/>
              <a:defRPr sz="3600">
                <a:solidFill>
                  <a:schemeClr val="tx1">
                    <a:lumMod val="50000"/>
                    <a:lumOff val="50000"/>
                  </a:schemeClr>
                </a:solidFill>
              </a:defRPr>
            </a:lvl1pPr>
          </a:lstStyle>
          <a:p>
            <a:pPr lvl="0"/>
            <a:r>
              <a:rPr lang="en-US" dirty="0" smtClean="0"/>
              <a:t>Title of presentation </a:t>
            </a:r>
          </a:p>
        </p:txBody>
      </p:sp>
      <p:sp>
        <p:nvSpPr>
          <p:cNvPr id="11" name="Text Placeholder 10"/>
          <p:cNvSpPr>
            <a:spLocks noGrp="1"/>
          </p:cNvSpPr>
          <p:nvPr>
            <p:ph type="body" sz="quarter" idx="11" hasCustomPrompt="1"/>
          </p:nvPr>
        </p:nvSpPr>
        <p:spPr>
          <a:xfrm>
            <a:off x="1898650" y="3581400"/>
            <a:ext cx="6851650" cy="495300"/>
          </a:xfrm>
        </p:spPr>
        <p:txBody>
          <a:bodyPr>
            <a:normAutofit/>
          </a:bodyPr>
          <a:lstStyle>
            <a:lvl1pPr marL="0" indent="0" algn="ctr">
              <a:buNone/>
              <a:defRPr sz="2400" i="1">
                <a:solidFill>
                  <a:schemeClr val="tx1">
                    <a:lumMod val="50000"/>
                    <a:lumOff val="50000"/>
                  </a:schemeClr>
                </a:solidFill>
              </a:defRPr>
            </a:lvl1pPr>
          </a:lstStyle>
          <a:p>
            <a:pPr lvl="0"/>
            <a:r>
              <a:rPr lang="en-US" dirty="0" smtClean="0"/>
              <a:t>Author(s)</a:t>
            </a:r>
            <a:endParaRPr lang="en-US" dirty="0"/>
          </a:p>
        </p:txBody>
      </p:sp>
      <p:sp>
        <p:nvSpPr>
          <p:cNvPr id="13" name="Text Placeholder 12"/>
          <p:cNvSpPr>
            <a:spLocks noGrp="1"/>
          </p:cNvSpPr>
          <p:nvPr>
            <p:ph type="body" sz="quarter" idx="12" hasCustomPrompt="1"/>
          </p:nvPr>
        </p:nvSpPr>
        <p:spPr>
          <a:xfrm>
            <a:off x="1898650" y="4572000"/>
            <a:ext cx="685165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smtClean="0">
                <a:solidFill>
                  <a:prstClr val="white">
                    <a:lumMod val="65000"/>
                  </a:prstClr>
                </a:solidFill>
              </a:rPr>
              <a:t>Event name, Place, Date(s)</a:t>
            </a:r>
            <a:endParaRPr lang="en-US" sz="2000" dirty="0">
              <a:solidFill>
                <a:prstClr val="white">
                  <a:lumMod val="65000"/>
                </a:prstClr>
              </a:soli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29179" y="5943601"/>
            <a:ext cx="6102714" cy="66332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9906000" cy="1657350"/>
          </a:xfrm>
          <a:prstGeom prst="rect">
            <a:avLst/>
          </a:prstGeom>
        </p:spPr>
      </p:pic>
    </p:spTree>
    <p:extLst>
      <p:ext uri="{BB962C8B-B14F-4D97-AF65-F5344CB8AC3E}">
        <p14:creationId xmlns:p14="http://schemas.microsoft.com/office/powerpoint/2010/main" val="941160356"/>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2B740F-ACCC-5D47-913D-9FF1BA7D3E16}" type="datetimeFigureOut">
              <a:rPr lang="en-US" smtClean="0"/>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2B740F-ACCC-5D47-913D-9FF1BA7D3E16}" type="datetimeFigureOut">
              <a:rPr lang="en-US" smtClean="0"/>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2B740F-ACCC-5D47-913D-9FF1BA7D3E16}" type="datetimeFigureOut">
              <a:rPr lang="en-US" smtClean="0"/>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2B740F-ACCC-5D47-913D-9FF1BA7D3E16}" type="datetimeFigureOut">
              <a:rPr lang="en-US" smtClean="0"/>
              <a:t>11/8/17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2B740F-ACCC-5D47-913D-9FF1BA7D3E16}" type="datetimeFigureOut">
              <a:rPr lang="en-US" smtClean="0"/>
              <a:t>11/8/17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B740F-ACCC-5D47-913D-9FF1BA7D3E16}" type="datetimeFigureOut">
              <a:rPr lang="en-US" smtClean="0"/>
              <a:t>11/8/17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2B740F-ACCC-5D47-913D-9FF1BA7D3E16}" type="datetimeFigureOut">
              <a:rPr lang="en-US" smtClean="0"/>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2B740F-ACCC-5D47-913D-9FF1BA7D3E16}" type="datetimeFigureOut">
              <a:rPr lang="en-US" smtClean="0"/>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795143-510C-C64E-B3FF-CE5CC20AC3A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B740F-ACCC-5D47-913D-9FF1BA7D3E16}" type="datetimeFigureOut">
              <a:rPr lang="en-US" smtClean="0"/>
              <a:t>11/8/17</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795143-510C-C64E-B3FF-CE5CC20AC3AB}" type="slidenum">
              <a:rPr lang="en-US" smtClean="0"/>
              <a:t>‹#›</a:t>
            </a:fld>
            <a:endParaRPr lang="en-US"/>
          </a:p>
        </p:txBody>
      </p:sp>
    </p:spTree>
    <p:extLst>
      <p:ext uri="{BB962C8B-B14F-4D97-AF65-F5344CB8AC3E}">
        <p14:creationId xmlns:p14="http://schemas.microsoft.com/office/powerpoint/2010/main" val="12415891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2.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2.xml"/><Relationship Id="rId3"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5"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2"/>
          </p:nvPr>
        </p:nvSpPr>
        <p:spPr>
          <a:xfrm>
            <a:off x="0" y="4558146"/>
            <a:ext cx="9905999" cy="443345"/>
          </a:xfrm>
        </p:spPr>
        <p:txBody>
          <a:bodyPr>
            <a:normAutofit/>
          </a:bodyPr>
          <a:lstStyle/>
          <a:p>
            <a:r>
              <a:rPr lang="en-US" sz="2400" b="1" dirty="0">
                <a:solidFill>
                  <a:schemeClr val="tx1"/>
                </a:solidFill>
              </a:rPr>
              <a:t> 6</a:t>
            </a:r>
            <a:r>
              <a:rPr lang="en-US" sz="2400" b="1" baseline="30000" dirty="0">
                <a:solidFill>
                  <a:schemeClr val="tx1"/>
                </a:solidFill>
              </a:rPr>
              <a:t>th</a:t>
            </a:r>
            <a:r>
              <a:rPr lang="en-US" sz="2400" b="1" dirty="0">
                <a:solidFill>
                  <a:schemeClr val="tx1"/>
                </a:solidFill>
              </a:rPr>
              <a:t> </a:t>
            </a:r>
            <a:r>
              <a:rPr lang="mr-IN" sz="2400" b="1" dirty="0" smtClean="0">
                <a:solidFill>
                  <a:schemeClr val="tx1"/>
                </a:solidFill>
              </a:rPr>
              <a:t>–</a:t>
            </a:r>
            <a:r>
              <a:rPr lang="en-US" sz="2400" b="1" dirty="0" smtClean="0">
                <a:solidFill>
                  <a:schemeClr val="tx1"/>
                </a:solidFill>
              </a:rPr>
              <a:t> 7</a:t>
            </a:r>
            <a:r>
              <a:rPr lang="en-US" sz="2400" b="1" baseline="30000" dirty="0" smtClean="0">
                <a:solidFill>
                  <a:schemeClr val="tx1"/>
                </a:solidFill>
              </a:rPr>
              <a:t>th</a:t>
            </a:r>
            <a:r>
              <a:rPr lang="en-US" sz="2400" b="1" dirty="0" smtClean="0">
                <a:solidFill>
                  <a:schemeClr val="tx1"/>
                </a:solidFill>
              </a:rPr>
              <a:t> September 2017</a:t>
            </a:r>
            <a:endParaRPr lang="en-US" sz="2400" b="1" dirty="0">
              <a:solidFill>
                <a:schemeClr val="tx1"/>
              </a:solidFill>
            </a:endParaRPr>
          </a:p>
        </p:txBody>
      </p:sp>
      <p:sp>
        <p:nvSpPr>
          <p:cNvPr id="6" name="Text Placeholder 5"/>
          <p:cNvSpPr>
            <a:spLocks noGrp="1"/>
          </p:cNvSpPr>
          <p:nvPr>
            <p:ph type="body" sz="quarter" idx="11"/>
          </p:nvPr>
        </p:nvSpPr>
        <p:spPr>
          <a:xfrm>
            <a:off x="1898650" y="3304309"/>
            <a:ext cx="6851650" cy="495300"/>
          </a:xfrm>
        </p:spPr>
        <p:txBody>
          <a:bodyPr>
            <a:normAutofit/>
          </a:bodyPr>
          <a:lstStyle/>
          <a:p>
            <a:r>
              <a:rPr lang="en-US" sz="2800" b="1" i="0" dirty="0">
                <a:solidFill>
                  <a:schemeClr val="tx1"/>
                </a:solidFill>
              </a:rPr>
              <a:t>PMC meeting ILRI -Nairobi</a:t>
            </a:r>
          </a:p>
        </p:txBody>
      </p:sp>
      <p:sp>
        <p:nvSpPr>
          <p:cNvPr id="8" name="Text Placeholder 4"/>
          <p:cNvSpPr>
            <a:spLocks noGrp="1"/>
          </p:cNvSpPr>
          <p:nvPr>
            <p:ph type="body" sz="quarter" idx="10"/>
          </p:nvPr>
        </p:nvSpPr>
        <p:spPr/>
        <p:txBody>
          <a:bodyPr/>
          <a:lstStyle/>
          <a:p>
            <a:r>
              <a:rPr lang="en-US" sz="4000" b="1" dirty="0">
                <a:solidFill>
                  <a:schemeClr val="tx1"/>
                </a:solidFill>
              </a:rPr>
              <a:t>Animal G</a:t>
            </a:r>
            <a:r>
              <a:rPr lang="en-US" sz="4000" b="1" dirty="0" smtClean="0">
                <a:solidFill>
                  <a:schemeClr val="tx1"/>
                </a:solidFill>
              </a:rPr>
              <a:t>enetic Flagship</a:t>
            </a:r>
            <a:endParaRPr lang="en-US" sz="4000" b="1" i="1" dirty="0">
              <a:solidFill>
                <a:schemeClr val="tx1"/>
              </a:solidFill>
            </a:endParaRPr>
          </a:p>
          <a:p>
            <a:endParaRPr lang="en-US" dirty="0"/>
          </a:p>
        </p:txBody>
      </p:sp>
    </p:spTree>
    <p:custDataLst>
      <p:tags r:id="rId1"/>
    </p:custDataLst>
    <p:extLst>
      <p:ext uri="{BB962C8B-B14F-4D97-AF65-F5344CB8AC3E}">
        <p14:creationId xmlns:p14="http://schemas.microsoft.com/office/powerpoint/2010/main" val="946010561"/>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3223"/>
            <a:ext cx="8229600" cy="1143000"/>
          </a:xfrm>
        </p:spPr>
        <p:txBody>
          <a:bodyPr>
            <a:noAutofit/>
          </a:bodyPr>
          <a:lstStyle/>
          <a:p>
            <a:pPr algn="ctr"/>
            <a:r>
              <a:rPr lang="es-ES_tradnl" sz="2400" b="1" i="1" dirty="0" err="1" smtClean="0"/>
              <a:t>Cluster</a:t>
            </a:r>
            <a:r>
              <a:rPr lang="es-ES_tradnl" sz="2400" b="1" i="1" dirty="0" smtClean="0"/>
              <a:t> of </a:t>
            </a:r>
            <a:r>
              <a:rPr lang="es-ES_tradnl" sz="2400" b="1" i="1" dirty="0" err="1" smtClean="0"/>
              <a:t>Activities</a:t>
            </a:r>
            <a:r>
              <a:rPr lang="es-ES_tradnl" sz="2400" b="1" i="1" dirty="0" smtClean="0"/>
              <a:t> (</a:t>
            </a:r>
            <a:r>
              <a:rPr lang="es-ES_tradnl" sz="2400" b="1" i="1" dirty="0" err="1" smtClean="0"/>
              <a:t>CoA</a:t>
            </a:r>
            <a:r>
              <a:rPr lang="es-ES_tradnl" sz="2400" b="1" i="1" dirty="0" smtClean="0"/>
              <a:t>) 1</a:t>
            </a:r>
            <a:br>
              <a:rPr lang="es-ES_tradnl" sz="2400" b="1" i="1" dirty="0" smtClean="0"/>
            </a:br>
            <a:r>
              <a:rPr lang="es-ES_tradnl" sz="2400" b="1" i="1" dirty="0" err="1" smtClean="0"/>
              <a:t>Assessment</a:t>
            </a:r>
            <a:r>
              <a:rPr lang="es-ES_tradnl" sz="2400" b="1" i="1" dirty="0" smtClean="0"/>
              <a:t> </a:t>
            </a:r>
            <a:r>
              <a:rPr lang="es-ES_tradnl" sz="2400" b="1" i="1" dirty="0"/>
              <a:t>of </a:t>
            </a:r>
            <a:r>
              <a:rPr lang="es-ES_tradnl" sz="2400" b="1" i="1" dirty="0" err="1"/>
              <a:t>resources</a:t>
            </a:r>
            <a:r>
              <a:rPr lang="es-ES_tradnl" sz="2400" b="1" i="1" dirty="0"/>
              <a:t> and </a:t>
            </a:r>
            <a:r>
              <a:rPr lang="es-ES_tradnl" sz="2400" b="1" i="1" dirty="0" err="1"/>
              <a:t>systems</a:t>
            </a:r>
            <a:r>
              <a:rPr lang="es-ES_tradnl" sz="2400" b="1" i="1" dirty="0"/>
              <a:t> </a:t>
            </a:r>
            <a:r>
              <a:rPr lang="es-ES_tradnl" sz="2400" b="1" i="1" dirty="0" err="1"/>
              <a:t>for</a:t>
            </a:r>
            <a:r>
              <a:rPr lang="es-ES_tradnl" sz="2400" b="1" i="1" dirty="0"/>
              <a:t> </a:t>
            </a:r>
            <a:r>
              <a:rPr lang="es-ES_tradnl" sz="2400" b="1" i="1" dirty="0" err="1"/>
              <a:t>development</a:t>
            </a:r>
            <a:r>
              <a:rPr lang="es-ES_tradnl" sz="2400" b="1" i="1" dirty="0"/>
              <a:t> of </a:t>
            </a:r>
            <a:r>
              <a:rPr lang="es-ES_tradnl" sz="2400" b="1" i="1" dirty="0" err="1"/>
              <a:t>strategies</a:t>
            </a:r>
            <a:r>
              <a:rPr lang="es-ES_tradnl" sz="2400" b="1" i="1" dirty="0"/>
              <a:t> </a:t>
            </a:r>
            <a:r>
              <a:rPr lang="es-ES_tradnl" sz="2400" b="1" i="1" dirty="0" err="1"/>
              <a:t>relating</a:t>
            </a:r>
            <a:r>
              <a:rPr lang="es-ES_tradnl" sz="2400" b="1" i="1" dirty="0"/>
              <a:t> to </a:t>
            </a:r>
            <a:r>
              <a:rPr lang="es-ES_tradnl" sz="2400" b="1" i="1" dirty="0" err="1"/>
              <a:t>the</a:t>
            </a:r>
            <a:r>
              <a:rPr lang="es-ES_tradnl" sz="2400" b="1" i="1" dirty="0"/>
              <a:t> </a:t>
            </a:r>
            <a:r>
              <a:rPr lang="es-ES_tradnl" sz="2400" b="1" i="1" dirty="0" err="1"/>
              <a:t>conservation</a:t>
            </a:r>
            <a:r>
              <a:rPr lang="es-ES_tradnl" sz="2400" b="1" i="1" dirty="0"/>
              <a:t> and use of animal </a:t>
            </a:r>
            <a:r>
              <a:rPr lang="es-ES_tradnl" sz="2400" b="1" i="1" dirty="0" err="1" smtClean="0"/>
              <a:t>genetics</a:t>
            </a:r>
            <a:r>
              <a:rPr lang="es-ES_tradnl" sz="2400" b="1" i="1" dirty="0" smtClean="0"/>
              <a:t> </a:t>
            </a:r>
            <a:r>
              <a:rPr lang="es-ES_tradnl" sz="2400" b="1" i="1" dirty="0" err="1"/>
              <a:t>resources</a:t>
            </a:r>
            <a:r>
              <a:rPr lang="en-GB" sz="2400" b="1" i="1" dirty="0"/>
              <a:t/>
            </a:r>
            <a:br>
              <a:rPr lang="en-GB" sz="2400" b="1" i="1" dirty="0"/>
            </a:br>
            <a:endParaRPr lang="en-US" sz="2400" dirty="0"/>
          </a:p>
        </p:txBody>
      </p:sp>
      <p:pic>
        <p:nvPicPr>
          <p:cNvPr id="5" name="Picture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graphicFrame>
        <p:nvGraphicFramePr>
          <p:cNvPr id="8" name="Table 7"/>
          <p:cNvGraphicFramePr>
            <a:graphicFrameLocks noGrp="1"/>
          </p:cNvGraphicFramePr>
          <p:nvPr/>
        </p:nvGraphicFramePr>
        <p:xfrm>
          <a:off x="2889881" y="5961155"/>
          <a:ext cx="6802759" cy="443466"/>
        </p:xfrm>
        <a:graphic>
          <a:graphicData uri="http://schemas.openxmlformats.org/drawingml/2006/table">
            <a:tbl>
              <a:tblPr>
                <a:tableStyleId>{5C22544A-7EE6-4342-B048-85BDC9FD1C3A}</a:tableStyleId>
              </a:tblPr>
              <a:tblGrid>
                <a:gridCol w="3997829"/>
                <a:gridCol w="2804930"/>
              </a:tblGrid>
              <a:tr h="443466">
                <a:tc>
                  <a:txBody>
                    <a:bodyPr/>
                    <a:lstStyle/>
                    <a:p>
                      <a:pPr algn="l" fontAlgn="b"/>
                      <a:r>
                        <a:rPr lang="en-US" sz="1800" b="1" u="none" strike="noStrike" dirty="0">
                          <a:effectLst/>
                        </a:rPr>
                        <a:t>Cluster </a:t>
                      </a:r>
                      <a:r>
                        <a:rPr lang="en-US" sz="1800" b="1" u="none" strike="noStrike" dirty="0" smtClean="0">
                          <a:effectLst/>
                        </a:rPr>
                        <a:t>1  Funding 2017</a:t>
                      </a:r>
                      <a:endParaRPr lang="en-US" sz="1800" b="1" i="0" u="none" strike="noStrike" dirty="0">
                        <a:solidFill>
                          <a:srgbClr val="000000"/>
                        </a:solidFill>
                        <a:effectLst/>
                        <a:latin typeface="Calibri" charset="0"/>
                      </a:endParaRPr>
                    </a:p>
                  </a:txBody>
                  <a:tcPr marL="0" marR="0" marT="0" marB="0" anchor="b"/>
                </a:tc>
                <a:tc>
                  <a:txBody>
                    <a:bodyPr/>
                    <a:lstStyle/>
                    <a:p>
                      <a:pPr algn="l" fontAlgn="b"/>
                      <a:r>
                        <a:rPr lang="hr-HR" sz="1600" b="1" u="none" strike="noStrike" dirty="0" smtClean="0">
                          <a:effectLst/>
                        </a:rPr>
                        <a:t>1,4</a:t>
                      </a:r>
                      <a:r>
                        <a:rPr lang="hr-HR" sz="1600" b="1" u="none" strike="noStrike" baseline="0" dirty="0" smtClean="0">
                          <a:effectLst/>
                        </a:rPr>
                        <a:t> M. W1/W2, 2.4 M. </a:t>
                      </a:r>
                      <a:r>
                        <a:rPr lang="hr-HR" sz="1600" b="1" u="none" strike="noStrike" baseline="0" dirty="0" err="1" smtClean="0">
                          <a:effectLst/>
                        </a:rPr>
                        <a:t>Bilateral</a:t>
                      </a:r>
                      <a:endParaRPr lang="hr-HR" sz="1600" b="1" u="none" strike="noStrike" dirty="0" smtClean="0">
                        <a:effectLst/>
                      </a:endParaRPr>
                    </a:p>
                  </a:txBody>
                  <a:tcPr marL="0" marR="0" marT="0" marB="0" anchor="b"/>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101311851"/>
              </p:ext>
            </p:extLst>
          </p:nvPr>
        </p:nvGraphicFramePr>
        <p:xfrm>
          <a:off x="838200" y="1702939"/>
          <a:ext cx="8403055" cy="1358900"/>
        </p:xfrm>
        <a:graphic>
          <a:graphicData uri="http://schemas.openxmlformats.org/drawingml/2006/table">
            <a:tbl>
              <a:tblPr>
                <a:tableStyleId>{5C22544A-7EE6-4342-B048-85BDC9FD1C3A}</a:tableStyleId>
              </a:tblPr>
              <a:tblGrid>
                <a:gridCol w="8403055"/>
              </a:tblGrid>
              <a:tr h="406400">
                <a:tc>
                  <a:txBody>
                    <a:bodyPr/>
                    <a:lstStyle/>
                    <a:p>
                      <a:pPr algn="ctr" fontAlgn="ctr"/>
                      <a:r>
                        <a:rPr lang="en-US" sz="2000" u="none" strike="noStrike" dirty="0">
                          <a:effectLst/>
                        </a:rPr>
                        <a:t>CoA / Key </a:t>
                      </a:r>
                      <a:r>
                        <a:rPr lang="en-US" sz="2000" u="none" strike="noStrike" dirty="0" smtClean="0">
                          <a:effectLst/>
                        </a:rPr>
                        <a:t>Outputs 2017 (POWB) </a:t>
                      </a:r>
                      <a:endParaRPr lang="en-US" sz="2000" b="1" i="0" u="none" strike="noStrike" dirty="0">
                        <a:solidFill>
                          <a:srgbClr val="000000"/>
                        </a:solidFill>
                        <a:effectLst/>
                        <a:latin typeface="Calibri" charset="0"/>
                      </a:endParaRPr>
                    </a:p>
                  </a:txBody>
                  <a:tcPr marL="6350" marR="6350" marT="6350" marB="0" anchor="ctr"/>
                </a:tc>
              </a:tr>
              <a:tr h="952500">
                <a:tc>
                  <a:txBody>
                    <a:bodyPr/>
                    <a:lstStyle/>
                    <a:p>
                      <a:pPr algn="just" fontAlgn="ctr"/>
                      <a:r>
                        <a:rPr lang="en-US" sz="2000" b="1" u="none" strike="noStrike" dirty="0">
                          <a:solidFill>
                            <a:srgbClr val="FF0000"/>
                          </a:solidFill>
                          <a:effectLst/>
                        </a:rPr>
                        <a:t>(</a:t>
                      </a:r>
                      <a:r>
                        <a:rPr lang="en-US" sz="2000" b="1" u="none" strike="noStrike" dirty="0" err="1">
                          <a:solidFill>
                            <a:srgbClr val="FF0000"/>
                          </a:solidFill>
                          <a:effectLst/>
                        </a:rPr>
                        <a:t>i</a:t>
                      </a:r>
                      <a:r>
                        <a:rPr lang="en-US" sz="2000" b="1" u="none" strike="noStrike" dirty="0">
                          <a:solidFill>
                            <a:srgbClr val="FF0000"/>
                          </a:solidFill>
                          <a:effectLst/>
                        </a:rPr>
                        <a:t>) Availability of new datasets and/or knowledge on phenotypes, genotypes and agro-systems characteristics (chicken, small ruminants, cattle), including steps towards integration of these information in single database (DAGRIS)</a:t>
                      </a:r>
                      <a:endParaRPr lang="en-US" sz="2000" b="1" i="0" u="none" strike="noStrike" dirty="0">
                        <a:solidFill>
                          <a:srgbClr val="FF0000"/>
                        </a:solidFill>
                        <a:effectLst/>
                        <a:latin typeface="Calibri" charset="0"/>
                      </a:endParaRPr>
                    </a:p>
                  </a:txBody>
                  <a:tcPr marL="6350" marR="6350" marT="6350" marB="0" anchor="ctr"/>
                </a:tc>
              </a:tr>
            </a:tbl>
          </a:graphicData>
        </a:graphic>
      </p:graphicFrame>
      <p:sp>
        <p:nvSpPr>
          <p:cNvPr id="15" name="TextBox 14"/>
          <p:cNvSpPr txBox="1"/>
          <p:nvPr/>
        </p:nvSpPr>
        <p:spPr>
          <a:xfrm>
            <a:off x="1145894" y="3553427"/>
            <a:ext cx="6880506" cy="707886"/>
          </a:xfrm>
          <a:prstGeom prst="rect">
            <a:avLst/>
          </a:prstGeom>
          <a:noFill/>
        </p:spPr>
        <p:txBody>
          <a:bodyPr wrap="square" rtlCol="0">
            <a:spAutoFit/>
          </a:bodyPr>
          <a:lstStyle/>
          <a:p>
            <a:r>
              <a:rPr lang="en-US" sz="2000" b="1" dirty="0" smtClean="0"/>
              <a:t>Traffic light summary:  6 deliverable done, 9 expected by end of the year, 1 move to 2018, one unknown</a:t>
            </a:r>
            <a:endParaRPr lang="en-US" sz="2000" b="1" dirty="0"/>
          </a:p>
        </p:txBody>
      </p:sp>
      <p:sp>
        <p:nvSpPr>
          <p:cNvPr id="16" name="TextBox 15"/>
          <p:cNvSpPr txBox="1"/>
          <p:nvPr/>
        </p:nvSpPr>
        <p:spPr>
          <a:xfrm>
            <a:off x="1145894" y="4491075"/>
            <a:ext cx="6880506" cy="707886"/>
          </a:xfrm>
          <a:prstGeom prst="rect">
            <a:avLst/>
          </a:prstGeom>
          <a:noFill/>
        </p:spPr>
        <p:txBody>
          <a:bodyPr wrap="square" rtlCol="0">
            <a:spAutoFit/>
          </a:bodyPr>
          <a:lstStyle/>
          <a:p>
            <a:r>
              <a:rPr lang="en-US" sz="2000" b="1" dirty="0" smtClean="0"/>
              <a:t>Issue: data visualization scientist not yet in place </a:t>
            </a:r>
            <a:r>
              <a:rPr lang="mr-IN" sz="2000" b="1" dirty="0" smtClean="0"/>
              <a:t>……</a:t>
            </a:r>
            <a:r>
              <a:rPr lang="en-GB" sz="2000" b="1" dirty="0" smtClean="0"/>
              <a:t>. But extra </a:t>
            </a:r>
            <a:r>
              <a:rPr lang="en-GB" sz="2000" b="1" dirty="0" err="1" smtClean="0"/>
              <a:t>bioinformatic</a:t>
            </a:r>
            <a:r>
              <a:rPr lang="en-GB" sz="2000" b="1" dirty="0" smtClean="0"/>
              <a:t> support in place (ILRI </a:t>
            </a:r>
            <a:r>
              <a:rPr lang="mr-IN" sz="2000" b="1" dirty="0" smtClean="0"/>
              <a:t>–</a:t>
            </a:r>
            <a:r>
              <a:rPr lang="en-GB" sz="2000" b="1" dirty="0" smtClean="0"/>
              <a:t> China)</a:t>
            </a:r>
            <a:endParaRPr lang="en-US" sz="2000" b="1" dirty="0" smtClean="0"/>
          </a:p>
        </p:txBody>
      </p:sp>
    </p:spTree>
    <p:extLst>
      <p:ext uri="{BB962C8B-B14F-4D97-AF65-F5344CB8AC3E}">
        <p14:creationId xmlns:p14="http://schemas.microsoft.com/office/powerpoint/2010/main" val="1499992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54263" y="1130300"/>
            <a:ext cx="4729162" cy="470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extBox 1"/>
          <p:cNvSpPr txBox="1">
            <a:spLocks noChangeArrowheads="1"/>
          </p:cNvSpPr>
          <p:nvPr/>
        </p:nvSpPr>
        <p:spPr bwMode="auto">
          <a:xfrm>
            <a:off x="149506" y="340067"/>
            <a:ext cx="96532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MS PGothic" charset="-128"/>
              </a:defRPr>
            </a:lvl1pPr>
            <a:lvl2pPr marL="742950" indent="-285750">
              <a:defRPr>
                <a:solidFill>
                  <a:schemeClr val="tx1"/>
                </a:solidFill>
                <a:latin typeface="Calibri" charset="0"/>
                <a:ea typeface="MS PGothic" charset="-128"/>
              </a:defRPr>
            </a:lvl2pPr>
            <a:lvl3pPr marL="1143000" indent="-228600">
              <a:defRPr>
                <a:solidFill>
                  <a:schemeClr val="tx1"/>
                </a:solidFill>
                <a:latin typeface="Calibri" charset="0"/>
                <a:ea typeface="MS PGothic" charset="-128"/>
              </a:defRPr>
            </a:lvl3pPr>
            <a:lvl4pPr marL="1600200" indent="-228600">
              <a:defRPr>
                <a:solidFill>
                  <a:schemeClr val="tx1"/>
                </a:solidFill>
                <a:latin typeface="Calibri" charset="0"/>
                <a:ea typeface="MS PGothic" charset="-128"/>
              </a:defRPr>
            </a:lvl4pPr>
            <a:lvl5pPr marL="2057400" indent="-228600">
              <a:defRPr>
                <a:solidFill>
                  <a:schemeClr val="tx1"/>
                </a:solidFill>
                <a:latin typeface="Calibri" charset="0"/>
                <a:ea typeface="MS PGothic" charset="-128"/>
              </a:defRPr>
            </a:lvl5pPr>
            <a:lvl6pPr marL="2514600" indent="-228600" defTabSz="457200" eaLnBrk="0" fontAlgn="base" hangingPunct="0">
              <a:spcBef>
                <a:spcPct val="0"/>
              </a:spcBef>
              <a:spcAft>
                <a:spcPct val="0"/>
              </a:spcAft>
              <a:defRPr>
                <a:solidFill>
                  <a:schemeClr val="tx1"/>
                </a:solidFill>
                <a:latin typeface="Calibri" charset="0"/>
                <a:ea typeface="MS PGothic" charset="-128"/>
              </a:defRPr>
            </a:lvl6pPr>
            <a:lvl7pPr marL="2971800" indent="-228600" defTabSz="457200" eaLnBrk="0" fontAlgn="base" hangingPunct="0">
              <a:spcBef>
                <a:spcPct val="0"/>
              </a:spcBef>
              <a:spcAft>
                <a:spcPct val="0"/>
              </a:spcAft>
              <a:defRPr>
                <a:solidFill>
                  <a:schemeClr val="tx1"/>
                </a:solidFill>
                <a:latin typeface="Calibri" charset="0"/>
                <a:ea typeface="MS PGothic" charset="-128"/>
              </a:defRPr>
            </a:lvl7pPr>
            <a:lvl8pPr marL="3429000" indent="-228600" defTabSz="457200" eaLnBrk="0" fontAlgn="base" hangingPunct="0">
              <a:spcBef>
                <a:spcPct val="0"/>
              </a:spcBef>
              <a:spcAft>
                <a:spcPct val="0"/>
              </a:spcAft>
              <a:defRPr>
                <a:solidFill>
                  <a:schemeClr val="tx1"/>
                </a:solidFill>
                <a:latin typeface="Calibri" charset="0"/>
                <a:ea typeface="MS PGothic" charset="-128"/>
              </a:defRPr>
            </a:lvl8pPr>
            <a:lvl9pPr marL="3886200" indent="-228600" defTabSz="457200" eaLnBrk="0" fontAlgn="base" hangingPunct="0">
              <a:spcBef>
                <a:spcPct val="0"/>
              </a:spcBef>
              <a:spcAft>
                <a:spcPct val="0"/>
              </a:spcAft>
              <a:defRPr>
                <a:solidFill>
                  <a:schemeClr val="tx1"/>
                </a:solidFill>
                <a:latin typeface="Calibri" charset="0"/>
                <a:ea typeface="MS PGothic" charset="-128"/>
              </a:defRPr>
            </a:lvl9pPr>
          </a:lstStyle>
          <a:p>
            <a:pPr algn="ctr"/>
            <a:r>
              <a:rPr lang="en-US" altLang="en-US" sz="2800" b="1" dirty="0"/>
              <a:t>Polygenetic control of tolerance to </a:t>
            </a:r>
            <a:r>
              <a:rPr lang="en-US" altLang="en-US" sz="2800" b="1" i="1" dirty="0" err="1"/>
              <a:t>Theileria</a:t>
            </a:r>
            <a:r>
              <a:rPr lang="en-US" altLang="en-US" sz="2800" b="1" i="1" dirty="0"/>
              <a:t> </a:t>
            </a:r>
            <a:r>
              <a:rPr lang="en-US" altLang="en-US" sz="2800" b="1" i="1" dirty="0" err="1"/>
              <a:t>parva</a:t>
            </a:r>
            <a:r>
              <a:rPr lang="en-US" altLang="en-US" sz="2800" b="1" i="1" dirty="0"/>
              <a:t> </a:t>
            </a:r>
            <a:r>
              <a:rPr lang="en-US" altLang="en-US" sz="2800" b="1" dirty="0"/>
              <a:t>infection</a:t>
            </a:r>
          </a:p>
        </p:txBody>
      </p:sp>
      <p:sp>
        <p:nvSpPr>
          <p:cNvPr id="15364" name="TextBox 2"/>
          <p:cNvSpPr txBox="1">
            <a:spLocks noChangeArrowheads="1"/>
          </p:cNvSpPr>
          <p:nvPr/>
        </p:nvSpPr>
        <p:spPr bwMode="auto">
          <a:xfrm>
            <a:off x="4513163" y="5499100"/>
            <a:ext cx="25702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MS PGothic" charset="-128"/>
              </a:defRPr>
            </a:lvl1pPr>
            <a:lvl2pPr marL="742950" indent="-285750">
              <a:defRPr>
                <a:solidFill>
                  <a:schemeClr val="tx1"/>
                </a:solidFill>
                <a:latin typeface="Calibri" charset="0"/>
                <a:ea typeface="MS PGothic" charset="-128"/>
              </a:defRPr>
            </a:lvl2pPr>
            <a:lvl3pPr marL="1143000" indent="-228600">
              <a:defRPr>
                <a:solidFill>
                  <a:schemeClr val="tx1"/>
                </a:solidFill>
                <a:latin typeface="Calibri" charset="0"/>
                <a:ea typeface="MS PGothic" charset="-128"/>
              </a:defRPr>
            </a:lvl3pPr>
            <a:lvl4pPr marL="1600200" indent="-228600">
              <a:defRPr>
                <a:solidFill>
                  <a:schemeClr val="tx1"/>
                </a:solidFill>
                <a:latin typeface="Calibri" charset="0"/>
                <a:ea typeface="MS PGothic" charset="-128"/>
              </a:defRPr>
            </a:lvl4pPr>
            <a:lvl5pPr marL="2057400" indent="-228600">
              <a:defRPr>
                <a:solidFill>
                  <a:schemeClr val="tx1"/>
                </a:solidFill>
                <a:latin typeface="Calibri" charset="0"/>
                <a:ea typeface="MS PGothic" charset="-128"/>
              </a:defRPr>
            </a:lvl5pPr>
            <a:lvl6pPr marL="2514600" indent="-228600" defTabSz="457200" eaLnBrk="0" fontAlgn="base" hangingPunct="0">
              <a:spcBef>
                <a:spcPct val="0"/>
              </a:spcBef>
              <a:spcAft>
                <a:spcPct val="0"/>
              </a:spcAft>
              <a:defRPr>
                <a:solidFill>
                  <a:schemeClr val="tx1"/>
                </a:solidFill>
                <a:latin typeface="Calibri" charset="0"/>
                <a:ea typeface="MS PGothic" charset="-128"/>
              </a:defRPr>
            </a:lvl6pPr>
            <a:lvl7pPr marL="2971800" indent="-228600" defTabSz="457200" eaLnBrk="0" fontAlgn="base" hangingPunct="0">
              <a:spcBef>
                <a:spcPct val="0"/>
              </a:spcBef>
              <a:spcAft>
                <a:spcPct val="0"/>
              </a:spcAft>
              <a:defRPr>
                <a:solidFill>
                  <a:schemeClr val="tx1"/>
                </a:solidFill>
                <a:latin typeface="Calibri" charset="0"/>
                <a:ea typeface="MS PGothic" charset="-128"/>
              </a:defRPr>
            </a:lvl7pPr>
            <a:lvl8pPr marL="3429000" indent="-228600" defTabSz="457200" eaLnBrk="0" fontAlgn="base" hangingPunct="0">
              <a:spcBef>
                <a:spcPct val="0"/>
              </a:spcBef>
              <a:spcAft>
                <a:spcPct val="0"/>
              </a:spcAft>
              <a:defRPr>
                <a:solidFill>
                  <a:schemeClr val="tx1"/>
                </a:solidFill>
                <a:latin typeface="Calibri" charset="0"/>
                <a:ea typeface="MS PGothic" charset="-128"/>
              </a:defRPr>
            </a:lvl8pPr>
            <a:lvl9pPr marL="3886200" indent="-228600" defTabSz="457200" eaLnBrk="0" fontAlgn="base" hangingPunct="0">
              <a:spcBef>
                <a:spcPct val="0"/>
              </a:spcBef>
              <a:spcAft>
                <a:spcPct val="0"/>
              </a:spcAft>
              <a:defRPr>
                <a:solidFill>
                  <a:schemeClr val="tx1"/>
                </a:solidFill>
                <a:latin typeface="Calibri" charset="0"/>
                <a:ea typeface="MS PGothic" charset="-128"/>
              </a:defRPr>
            </a:lvl9pPr>
          </a:lstStyle>
          <a:p>
            <a:r>
              <a:rPr lang="en-US" altLang="en-US" sz="1600" dirty="0"/>
              <a:t>Photograph Liam Morrison</a:t>
            </a:r>
          </a:p>
        </p:txBody>
      </p:sp>
      <p:sp>
        <p:nvSpPr>
          <p:cNvPr id="2" name="TextBox 1"/>
          <p:cNvSpPr txBox="1"/>
          <p:nvPr/>
        </p:nvSpPr>
        <p:spPr>
          <a:xfrm flipH="1">
            <a:off x="809840" y="6146158"/>
            <a:ext cx="1851372" cy="369332"/>
          </a:xfrm>
          <a:prstGeom prst="rect">
            <a:avLst/>
          </a:prstGeom>
          <a:noFill/>
        </p:spPr>
        <p:txBody>
          <a:bodyPr wrap="square" rtlCol="0">
            <a:spAutoFit/>
          </a:bodyPr>
          <a:lstStyle/>
          <a:p>
            <a:r>
              <a:rPr lang="en-US" dirty="0"/>
              <a:t>East </a:t>
            </a:r>
            <a:r>
              <a:rPr lang="en-US"/>
              <a:t>Coast Fever  </a:t>
            </a:r>
            <a:endParaRPr lang="en-US" dirty="0"/>
          </a:p>
        </p:txBody>
      </p:sp>
      <p:sp>
        <p:nvSpPr>
          <p:cNvPr id="6" name="TextBox 5"/>
          <p:cNvSpPr txBox="1"/>
          <p:nvPr/>
        </p:nvSpPr>
        <p:spPr>
          <a:xfrm flipH="1">
            <a:off x="7177845" y="6146158"/>
            <a:ext cx="1851372" cy="369332"/>
          </a:xfrm>
          <a:prstGeom prst="rect">
            <a:avLst/>
          </a:prstGeom>
          <a:noFill/>
        </p:spPr>
        <p:txBody>
          <a:bodyPr wrap="square" rtlCol="0">
            <a:spAutoFit/>
          </a:bodyPr>
          <a:lstStyle/>
          <a:p>
            <a:r>
              <a:rPr lang="en-US" dirty="0"/>
              <a:t>Ongoing </a:t>
            </a:r>
            <a:r>
              <a:rPr lang="mr-IN" dirty="0"/>
              <a:t>……</a:t>
            </a:r>
            <a:endParaRPr lang="en-US" dirty="0"/>
          </a:p>
        </p:txBody>
      </p:sp>
    </p:spTree>
    <p:extLst>
      <p:ext uri="{BB962C8B-B14F-4D97-AF65-F5344CB8AC3E}">
        <p14:creationId xmlns:p14="http://schemas.microsoft.com/office/powerpoint/2010/main" val="1457028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916024" y="1046996"/>
            <a:ext cx="5945275" cy="3245604"/>
            <a:chOff x="2358185" y="497303"/>
            <a:chExt cx="7090612" cy="3577389"/>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58185" y="497303"/>
              <a:ext cx="5550569" cy="3577389"/>
            </a:xfrm>
            <a:prstGeom prst="rect">
              <a:avLst/>
            </a:prstGeom>
          </p:spPr>
        </p:pic>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97511" y="1243260"/>
              <a:ext cx="1251286" cy="2502569"/>
            </a:xfrm>
            <a:prstGeom prst="rect">
              <a:avLst/>
            </a:prstGeom>
          </p:spPr>
        </p:pic>
      </p:grpSp>
      <p:grpSp>
        <p:nvGrpSpPr>
          <p:cNvPr id="11" name="Group 10"/>
          <p:cNvGrpSpPr/>
          <p:nvPr/>
        </p:nvGrpSpPr>
        <p:grpSpPr>
          <a:xfrm>
            <a:off x="39104" y="4669838"/>
            <a:ext cx="9762624" cy="1551072"/>
            <a:chOff x="176463" y="4186988"/>
            <a:chExt cx="12015537" cy="1909012"/>
          </a:xfrm>
        </p:grpSpPr>
        <p:pic>
          <p:nvPicPr>
            <p:cNvPr id="9" name="Picture 8"/>
            <p:cNvPicPr preferRelativeResize="0">
              <a:picLocks/>
            </p:cNvPicPr>
            <p:nvPr/>
          </p:nvPicPr>
          <p:blipFill rotWithShape="1">
            <a:blip r:embed="rId4" cstate="screen">
              <a:extLst>
                <a:ext uri="{28A0092B-C50C-407E-A947-70E740481C1C}">
                  <a14:useLocalDpi xmlns:a14="http://schemas.microsoft.com/office/drawing/2010/main"/>
                </a:ext>
              </a:extLst>
            </a:blip>
            <a:srcRect/>
            <a:stretch/>
          </p:blipFill>
          <p:spPr>
            <a:xfrm>
              <a:off x="176463" y="4186988"/>
              <a:ext cx="8438147" cy="1901952"/>
            </a:xfrm>
            <a:prstGeom prst="rect">
              <a:avLst/>
            </a:prstGeom>
          </p:spPr>
        </p:pic>
        <p:pic>
          <p:nvPicPr>
            <p:cNvPr id="10" name="Picture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518358" y="4186988"/>
              <a:ext cx="3673642" cy="1909012"/>
            </a:xfrm>
            <a:prstGeom prst="rect">
              <a:avLst/>
            </a:prstGeom>
          </p:spPr>
        </p:pic>
      </p:grpSp>
      <p:sp>
        <p:nvSpPr>
          <p:cNvPr id="2" name="TextBox 1"/>
          <p:cNvSpPr txBox="1"/>
          <p:nvPr/>
        </p:nvSpPr>
        <p:spPr>
          <a:xfrm>
            <a:off x="39104" y="134063"/>
            <a:ext cx="9797619" cy="830997"/>
          </a:xfrm>
          <a:prstGeom prst="rect">
            <a:avLst/>
          </a:prstGeom>
          <a:noFill/>
        </p:spPr>
        <p:txBody>
          <a:bodyPr wrap="none" rtlCol="0">
            <a:spAutoFit/>
          </a:bodyPr>
          <a:lstStyle/>
          <a:p>
            <a:r>
              <a:rPr lang="en-US" sz="2400" b="1" dirty="0" smtClean="0"/>
              <a:t>Online live web interphase of productivity, agro-system characterizations </a:t>
            </a:r>
            <a:r>
              <a:rPr lang="mr-IN" sz="2400" b="1" dirty="0" smtClean="0"/>
              <a:t>…</a:t>
            </a:r>
            <a:endParaRPr lang="en-GB" sz="2400" b="1" dirty="0" smtClean="0"/>
          </a:p>
          <a:p>
            <a:pPr algn="ctr"/>
            <a:r>
              <a:rPr lang="en-GB" sz="2400" b="1" dirty="0" smtClean="0"/>
              <a:t>ACGG and ADGG</a:t>
            </a:r>
            <a:endParaRPr lang="en-US" sz="2400" b="1" dirty="0"/>
          </a:p>
        </p:txBody>
      </p:sp>
    </p:spTree>
    <p:extLst>
      <p:ext uri="{BB962C8B-B14F-4D97-AF65-F5344CB8AC3E}">
        <p14:creationId xmlns:p14="http://schemas.microsoft.com/office/powerpoint/2010/main" val="1169858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2264" y="395945"/>
            <a:ext cx="8229600" cy="1143000"/>
          </a:xfrm>
        </p:spPr>
        <p:txBody>
          <a:bodyPr>
            <a:noAutofit/>
          </a:bodyPr>
          <a:lstStyle/>
          <a:p>
            <a:pPr algn="ctr"/>
            <a:r>
              <a:rPr lang="es-ES_tradnl" sz="2800" b="1" i="1" dirty="0" err="1"/>
              <a:t>Cluster</a:t>
            </a:r>
            <a:r>
              <a:rPr lang="es-ES_tradnl" sz="2800" b="1" i="1" dirty="0"/>
              <a:t> of </a:t>
            </a:r>
            <a:r>
              <a:rPr lang="es-ES_tradnl" sz="2800" b="1" i="1" dirty="0" err="1" smtClean="0"/>
              <a:t>Activities</a:t>
            </a:r>
            <a:r>
              <a:rPr lang="es-ES_tradnl" sz="2800" b="1" i="1" dirty="0" smtClean="0"/>
              <a:t> (</a:t>
            </a:r>
            <a:r>
              <a:rPr lang="es-ES_tradnl" sz="2800" b="1" i="1" dirty="0" err="1" smtClean="0"/>
              <a:t>CoA</a:t>
            </a:r>
            <a:r>
              <a:rPr lang="es-ES_tradnl" sz="2800" b="1" i="1" dirty="0" smtClean="0"/>
              <a:t>) 2</a:t>
            </a:r>
            <a:br>
              <a:rPr lang="es-ES_tradnl" sz="2800" b="1" i="1" dirty="0" smtClean="0"/>
            </a:br>
            <a:r>
              <a:rPr lang="es-ES_tradnl" sz="2800" b="1" i="1" dirty="0" err="1" smtClean="0"/>
              <a:t>Improved</a:t>
            </a:r>
            <a:r>
              <a:rPr lang="es-ES_tradnl" sz="2800" b="1" i="1" dirty="0" smtClean="0"/>
              <a:t> </a:t>
            </a:r>
            <a:r>
              <a:rPr lang="es-ES_tradnl" sz="2800" b="1" i="1" dirty="0" err="1"/>
              <a:t>breeds</a:t>
            </a:r>
            <a:r>
              <a:rPr lang="es-ES_tradnl" sz="2800" b="1" i="1" dirty="0"/>
              <a:t> of </a:t>
            </a:r>
            <a:r>
              <a:rPr lang="es-ES_tradnl" sz="2800" b="1" i="1" dirty="0" err="1"/>
              <a:t>livestock</a:t>
            </a:r>
            <a:endParaRPr lang="en-GB" sz="2800" b="1" i="1" dirty="0"/>
          </a:p>
        </p:txBody>
      </p:sp>
      <p:pic>
        <p:nvPicPr>
          <p:cNvPr id="5" name="Picture 4"/>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graphicFrame>
        <p:nvGraphicFramePr>
          <p:cNvPr id="7" name="Table 6"/>
          <p:cNvGraphicFramePr>
            <a:graphicFrameLocks noGrp="1"/>
          </p:cNvGraphicFramePr>
          <p:nvPr>
            <p:extLst>
              <p:ext uri="{D42A27DB-BD31-4B8C-83A1-F6EECF244321}">
                <p14:modId xmlns:p14="http://schemas.microsoft.com/office/powerpoint/2010/main" val="1175504163"/>
              </p:ext>
            </p:extLst>
          </p:nvPr>
        </p:nvGraphicFramePr>
        <p:xfrm>
          <a:off x="850006" y="2306179"/>
          <a:ext cx="8415313" cy="2233547"/>
        </p:xfrm>
        <a:graphic>
          <a:graphicData uri="http://schemas.openxmlformats.org/drawingml/2006/table">
            <a:tbl>
              <a:tblPr>
                <a:tableStyleId>{5C22544A-7EE6-4342-B048-85BDC9FD1C3A}</a:tableStyleId>
              </a:tblPr>
              <a:tblGrid>
                <a:gridCol w="8415313"/>
              </a:tblGrid>
              <a:tr h="667977">
                <a:tc>
                  <a:txBody>
                    <a:bodyPr/>
                    <a:lstStyle/>
                    <a:p>
                      <a:pPr algn="ctr" fontAlgn="ctr"/>
                      <a:r>
                        <a:rPr lang="en-US" sz="2400" u="none" strike="noStrike" dirty="0" smtClean="0">
                          <a:effectLst/>
                        </a:rPr>
                        <a:t>2022 Outcome 2</a:t>
                      </a:r>
                      <a:endParaRPr lang="en-US" sz="2400" b="1" i="0" u="none" strike="noStrike" dirty="0">
                        <a:solidFill>
                          <a:srgbClr val="000000"/>
                        </a:solidFill>
                        <a:effectLst/>
                        <a:latin typeface="Calibri" charset="0"/>
                      </a:endParaRPr>
                    </a:p>
                  </a:txBody>
                  <a:tcPr marL="6350" marR="6350" marT="6350" marB="0" anchor="ctr"/>
                </a:tc>
              </a:tr>
              <a:tr h="1565570">
                <a:tc>
                  <a:txBody>
                    <a:bodyPr/>
                    <a:lstStyle/>
                    <a:p>
                      <a:pPr algn="l" fontAlgn="ctr"/>
                      <a:r>
                        <a:rPr lang="en-US" sz="2000" b="1" i="0" u="none" strike="noStrike" dirty="0" smtClean="0">
                          <a:solidFill>
                            <a:srgbClr val="2F23BD"/>
                          </a:solidFill>
                          <a:effectLst/>
                          <a:latin typeface="Calibri" charset="0"/>
                        </a:rPr>
                        <a:t>Genetic</a:t>
                      </a:r>
                      <a:r>
                        <a:rPr lang="en-US" sz="2000" b="0" i="0" u="none" strike="noStrike" dirty="0" smtClean="0">
                          <a:solidFill>
                            <a:srgbClr val="2F23BD"/>
                          </a:solidFill>
                          <a:effectLst/>
                          <a:latin typeface="Calibri" charset="0"/>
                        </a:rPr>
                        <a:t> </a:t>
                      </a:r>
                      <a:r>
                        <a:rPr lang="en-US" sz="2000" b="1" i="0" u="none" strike="noStrike" dirty="0" smtClean="0">
                          <a:solidFill>
                            <a:srgbClr val="2F23BD"/>
                          </a:solidFill>
                          <a:effectLst/>
                          <a:latin typeface="Calibri" charset="0"/>
                        </a:rPr>
                        <a:t>improvement</a:t>
                      </a:r>
                      <a:r>
                        <a:rPr lang="en-US" sz="2000" b="0" i="0" u="none" strike="noStrike" dirty="0" smtClean="0">
                          <a:solidFill>
                            <a:srgbClr val="2F23BD"/>
                          </a:solidFill>
                          <a:effectLst/>
                          <a:latin typeface="Calibri" charset="0"/>
                        </a:rPr>
                        <a:t> </a:t>
                      </a:r>
                      <a:r>
                        <a:rPr lang="en-US" sz="2000" b="1" i="0" u="none" strike="noStrike" dirty="0" smtClean="0">
                          <a:solidFill>
                            <a:srgbClr val="2F23BD"/>
                          </a:solidFill>
                          <a:effectLst/>
                          <a:latin typeface="Calibri" charset="0"/>
                        </a:rPr>
                        <a:t>strategies</a:t>
                      </a:r>
                      <a:r>
                        <a:rPr lang="en-US" sz="2000" b="0" i="0" u="none" strike="noStrike" dirty="0" smtClean="0">
                          <a:solidFill>
                            <a:srgbClr val="2F23BD"/>
                          </a:solidFill>
                          <a:effectLst/>
                          <a:latin typeface="Calibri" charset="0"/>
                        </a:rPr>
                        <a:t> </a:t>
                      </a:r>
                      <a:r>
                        <a:rPr lang="en-US" sz="2000" b="0" i="0" u="none" strike="noStrike" dirty="0" smtClean="0">
                          <a:solidFill>
                            <a:srgbClr val="000000"/>
                          </a:solidFill>
                          <a:effectLst/>
                          <a:latin typeface="Calibri" charset="0"/>
                        </a:rPr>
                        <a:t>for improved livestock genetics </a:t>
                      </a:r>
                      <a:r>
                        <a:rPr lang="en-US" sz="2000" b="1" i="0" u="none" strike="noStrike" dirty="0" smtClean="0">
                          <a:solidFill>
                            <a:srgbClr val="2F23BD"/>
                          </a:solidFill>
                          <a:effectLst/>
                          <a:latin typeface="Calibri" charset="0"/>
                        </a:rPr>
                        <a:t>implemented</a:t>
                      </a:r>
                      <a:r>
                        <a:rPr lang="en-US" sz="2000" b="0" i="0" u="none" strike="noStrike" dirty="0" smtClean="0">
                          <a:solidFill>
                            <a:srgbClr val="2F23BD"/>
                          </a:solidFill>
                          <a:effectLst/>
                          <a:latin typeface="Calibri" charset="0"/>
                        </a:rPr>
                        <a:t> </a:t>
                      </a:r>
                      <a:r>
                        <a:rPr lang="en-US" sz="2000" b="0" i="0" u="none" strike="noStrike" dirty="0" smtClean="0">
                          <a:solidFill>
                            <a:srgbClr val="000000"/>
                          </a:solidFill>
                          <a:effectLst/>
                          <a:latin typeface="Calibri" charset="0"/>
                        </a:rPr>
                        <a:t>by national research and development partners, and the private sector in 6 CRP priority countries and other locations. </a:t>
                      </a:r>
                      <a:endParaRPr lang="en-US" sz="2000" b="0" i="0" u="none" strike="noStrike" dirty="0">
                        <a:solidFill>
                          <a:srgbClr val="000000"/>
                        </a:solidFill>
                        <a:effectLst/>
                        <a:latin typeface="Calibri" charset="0"/>
                      </a:endParaRPr>
                    </a:p>
                  </a:txBody>
                  <a:tcPr marL="6350" marR="6350" marT="6350" marB="0" anchor="ctr"/>
                </a:tc>
              </a:tr>
            </a:tbl>
          </a:graphicData>
        </a:graphic>
      </p:graphicFrame>
    </p:spTree>
    <p:extLst>
      <p:ext uri="{BB962C8B-B14F-4D97-AF65-F5344CB8AC3E}">
        <p14:creationId xmlns:p14="http://schemas.microsoft.com/office/powerpoint/2010/main" val="30715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graphicFrame>
        <p:nvGraphicFramePr>
          <p:cNvPr id="8" name="Table 7"/>
          <p:cNvGraphicFramePr>
            <a:graphicFrameLocks noGrp="1"/>
          </p:cNvGraphicFramePr>
          <p:nvPr>
            <p:extLst>
              <p:ext uri="{D42A27DB-BD31-4B8C-83A1-F6EECF244321}">
                <p14:modId xmlns:p14="http://schemas.microsoft.com/office/powerpoint/2010/main" val="1546874937"/>
              </p:ext>
            </p:extLst>
          </p:nvPr>
        </p:nvGraphicFramePr>
        <p:xfrm>
          <a:off x="2867021" y="5839898"/>
          <a:ext cx="3453567" cy="487680"/>
        </p:xfrm>
        <a:graphic>
          <a:graphicData uri="http://schemas.openxmlformats.org/drawingml/2006/table">
            <a:tbl>
              <a:tblPr>
                <a:tableStyleId>{5C22544A-7EE6-4342-B048-85BDC9FD1C3A}</a:tableStyleId>
              </a:tblPr>
              <a:tblGrid>
                <a:gridCol w="2029584"/>
                <a:gridCol w="1423983"/>
              </a:tblGrid>
              <a:tr h="443466">
                <a:tc>
                  <a:txBody>
                    <a:bodyPr/>
                    <a:lstStyle/>
                    <a:p>
                      <a:pPr algn="l" fontAlgn="b"/>
                      <a:r>
                        <a:rPr lang="en-US" sz="1600" b="1" u="none" strike="noStrike" dirty="0">
                          <a:effectLst/>
                        </a:rPr>
                        <a:t>Cluster </a:t>
                      </a:r>
                      <a:r>
                        <a:rPr lang="en-US" sz="1600" b="1" u="none" strike="noStrike" dirty="0" smtClean="0">
                          <a:effectLst/>
                        </a:rPr>
                        <a:t>2 Funding 2017</a:t>
                      </a:r>
                      <a:endParaRPr lang="en-US" sz="1600" b="1" i="0" u="none" strike="noStrike" dirty="0">
                        <a:solidFill>
                          <a:srgbClr val="000000"/>
                        </a:solidFill>
                        <a:effectLst/>
                        <a:latin typeface="Calibri" charset="0"/>
                      </a:endParaRPr>
                    </a:p>
                  </a:txBody>
                  <a:tcPr marL="0" marR="0" marT="0" marB="0" anchor="b"/>
                </a:tc>
                <a:tc>
                  <a:txBody>
                    <a:bodyPr/>
                    <a:lstStyle/>
                    <a:p>
                      <a:pPr algn="r" fontAlgn="b"/>
                      <a:r>
                        <a:rPr lang="is-IS" sz="1600" b="1" i="0" u="none" strike="noStrike" dirty="0" smtClean="0">
                          <a:solidFill>
                            <a:srgbClr val="000000"/>
                          </a:solidFill>
                          <a:effectLst/>
                          <a:latin typeface="Calibri" charset="0"/>
                        </a:rPr>
                        <a:t>1,440,000 US$ W1/W2</a:t>
                      </a:r>
                      <a:endParaRPr lang="is-IS" sz="1600" b="1" i="0" u="none" strike="noStrike" dirty="0">
                        <a:solidFill>
                          <a:srgbClr val="000000"/>
                        </a:solidFill>
                        <a:effectLst/>
                        <a:latin typeface="Calibri" charset="0"/>
                      </a:endParaRPr>
                    </a:p>
                  </a:txBody>
                  <a:tcPr marL="0" marR="0" marT="0" marB="0" anchor="b"/>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163910707"/>
              </p:ext>
            </p:extLst>
          </p:nvPr>
        </p:nvGraphicFramePr>
        <p:xfrm>
          <a:off x="838200" y="1299978"/>
          <a:ext cx="8403055" cy="2241550"/>
        </p:xfrm>
        <a:graphic>
          <a:graphicData uri="http://schemas.openxmlformats.org/drawingml/2006/table">
            <a:tbl>
              <a:tblPr>
                <a:tableStyleId>{5C22544A-7EE6-4342-B048-85BDC9FD1C3A}</a:tableStyleId>
              </a:tblPr>
              <a:tblGrid>
                <a:gridCol w="8403055"/>
              </a:tblGrid>
              <a:tr h="406400">
                <a:tc>
                  <a:txBody>
                    <a:bodyPr/>
                    <a:lstStyle/>
                    <a:p>
                      <a:pPr algn="ctr" fontAlgn="ctr"/>
                      <a:r>
                        <a:rPr lang="en-US" sz="2000" u="none" strike="noStrike" dirty="0">
                          <a:effectLst/>
                        </a:rPr>
                        <a:t>CoA / Key </a:t>
                      </a:r>
                      <a:r>
                        <a:rPr lang="en-US" sz="2000" u="none" strike="noStrike" dirty="0" smtClean="0">
                          <a:effectLst/>
                        </a:rPr>
                        <a:t>Outputs 2017 (POWB)</a:t>
                      </a:r>
                      <a:endParaRPr lang="en-US" sz="2000" b="1" i="0" u="none" strike="noStrike" dirty="0">
                        <a:solidFill>
                          <a:srgbClr val="000000"/>
                        </a:solidFill>
                        <a:effectLst/>
                        <a:latin typeface="Calibri" charset="0"/>
                      </a:endParaRPr>
                    </a:p>
                  </a:txBody>
                  <a:tcPr marL="6350" marR="6350" marT="6350" marB="0" anchor="ctr"/>
                </a:tc>
              </a:tr>
              <a:tr h="952500">
                <a:tc>
                  <a:txBody>
                    <a:bodyPr/>
                    <a:lstStyle/>
                    <a:p>
                      <a:pPr algn="just" fontAlgn="ctr"/>
                      <a:r>
                        <a:rPr lang="en-US" sz="2000" b="1" i="0" u="none" strike="noStrike" dirty="0" smtClean="0">
                          <a:solidFill>
                            <a:srgbClr val="FF0000"/>
                          </a:solidFill>
                          <a:effectLst/>
                          <a:latin typeface="Calibri" charset="0"/>
                        </a:rPr>
                        <a:t>(ii) Improved breeding schemes (CBBP and chicken)</a:t>
                      </a:r>
                      <a:r>
                        <a:rPr lang="en-US" sz="2000" b="1" i="0" u="none" strike="noStrike" baseline="0" dirty="0" smtClean="0">
                          <a:solidFill>
                            <a:srgbClr val="FF0000"/>
                          </a:solidFill>
                          <a:effectLst/>
                          <a:latin typeface="Calibri" charset="0"/>
                        </a:rPr>
                        <a:t> (Gender/Youth Dimension)</a:t>
                      </a:r>
                      <a:r>
                        <a:rPr lang="en-US" sz="2000" b="1" i="0" u="none" strike="noStrike" dirty="0" smtClean="0">
                          <a:solidFill>
                            <a:srgbClr val="FF0000"/>
                          </a:solidFill>
                          <a:effectLst/>
                          <a:latin typeface="Calibri" charset="0"/>
                        </a:rPr>
                        <a:t> (iii). identification of adaptive signature of selection at genome level to environmental challenges (e.g. climate (heat) and infectious diseases selection pressures (e.g. cattle) (</a:t>
                      </a:r>
                      <a:r>
                        <a:rPr lang="en-US" sz="2000" b="1" i="0" u="none" strike="noStrike" dirty="0" err="1" smtClean="0">
                          <a:solidFill>
                            <a:srgbClr val="FF0000"/>
                          </a:solidFill>
                          <a:effectLst/>
                          <a:latin typeface="Calibri" charset="0"/>
                        </a:rPr>
                        <a:t>CapDev</a:t>
                      </a:r>
                      <a:r>
                        <a:rPr lang="en-US" sz="2000" b="1" i="0" u="none" strike="noStrike" dirty="0" smtClean="0">
                          <a:solidFill>
                            <a:srgbClr val="FF0000"/>
                          </a:solidFill>
                          <a:effectLst/>
                          <a:latin typeface="Calibri" charset="0"/>
                        </a:rPr>
                        <a:t>)</a:t>
                      </a:r>
                      <a:r>
                        <a:rPr lang="en-US" sz="2000" b="1" i="0" u="none" strike="noStrike" baseline="0" dirty="0" smtClean="0">
                          <a:solidFill>
                            <a:srgbClr val="FF0000"/>
                          </a:solidFill>
                          <a:effectLst/>
                          <a:latin typeface="Calibri" charset="0"/>
                        </a:rPr>
                        <a:t> </a:t>
                      </a:r>
                      <a:r>
                        <a:rPr lang="en-US" sz="2000" b="1" i="0" u="none" strike="noStrike" dirty="0" smtClean="0">
                          <a:solidFill>
                            <a:srgbClr val="FF0000"/>
                          </a:solidFill>
                          <a:effectLst/>
                          <a:latin typeface="Calibri" charset="0"/>
                        </a:rPr>
                        <a:t>and (iv). New technologies (phenotypic platform, </a:t>
                      </a:r>
                      <a:r>
                        <a:rPr lang="en-US" sz="2000" b="1" i="0" u="none" strike="noStrike" dirty="0" err="1" smtClean="0">
                          <a:solidFill>
                            <a:srgbClr val="FF0000"/>
                          </a:solidFill>
                          <a:effectLst/>
                          <a:latin typeface="Calibri" charset="0"/>
                        </a:rPr>
                        <a:t>optimised</a:t>
                      </a:r>
                      <a:r>
                        <a:rPr lang="en-US" sz="2000" b="1" i="0" u="none" strike="noStrike" dirty="0" smtClean="0">
                          <a:solidFill>
                            <a:srgbClr val="FF0000"/>
                          </a:solidFill>
                          <a:effectLst/>
                          <a:latin typeface="Calibri" charset="0"/>
                        </a:rPr>
                        <a:t> open-data kit (ODK) systems, genome editing protocols) (</a:t>
                      </a:r>
                      <a:r>
                        <a:rPr lang="en-US" sz="2000" b="1" i="0" u="none" strike="noStrike" dirty="0" err="1" smtClean="0">
                          <a:solidFill>
                            <a:srgbClr val="FF0000"/>
                          </a:solidFill>
                          <a:effectLst/>
                          <a:latin typeface="Calibri" charset="0"/>
                        </a:rPr>
                        <a:t>CapDEV</a:t>
                      </a:r>
                      <a:r>
                        <a:rPr lang="en-US" sz="2000" b="1" i="0" u="none" strike="noStrike" dirty="0" smtClean="0">
                          <a:solidFill>
                            <a:srgbClr val="FF0000"/>
                          </a:solidFill>
                          <a:effectLst/>
                          <a:latin typeface="Calibri" charset="0"/>
                        </a:rPr>
                        <a:t>)</a:t>
                      </a:r>
                      <a:endParaRPr lang="en-US" sz="2000" b="1" i="0" u="none" strike="noStrike" dirty="0">
                        <a:solidFill>
                          <a:srgbClr val="FF0000"/>
                        </a:solidFill>
                        <a:effectLst/>
                        <a:latin typeface="Calibri" charset="0"/>
                      </a:endParaRPr>
                    </a:p>
                  </a:txBody>
                  <a:tcPr marL="6350" marR="6350" marT="6350" marB="0" anchor="ctr"/>
                </a:tc>
              </a:tr>
            </a:tbl>
          </a:graphicData>
        </a:graphic>
      </p:graphicFrame>
      <p:sp>
        <p:nvSpPr>
          <p:cNvPr id="14" name="Title 1"/>
          <p:cNvSpPr txBox="1">
            <a:spLocks/>
          </p:cNvSpPr>
          <p:nvPr/>
        </p:nvSpPr>
        <p:spPr>
          <a:xfrm>
            <a:off x="862264" y="-47698"/>
            <a:ext cx="8229600"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sz="2800" b="1" i="1" dirty="0" err="1" smtClean="0"/>
              <a:t>Cluster</a:t>
            </a:r>
            <a:r>
              <a:rPr lang="es-ES_tradnl" sz="2800" b="1" i="1" dirty="0" smtClean="0"/>
              <a:t> of </a:t>
            </a:r>
            <a:r>
              <a:rPr lang="es-ES_tradnl" sz="2800" b="1" i="1" dirty="0" err="1" smtClean="0"/>
              <a:t>Activities</a:t>
            </a:r>
            <a:r>
              <a:rPr lang="es-ES_tradnl" sz="2800" b="1" i="1" dirty="0" smtClean="0"/>
              <a:t> (</a:t>
            </a:r>
            <a:r>
              <a:rPr lang="es-ES_tradnl" sz="2800" b="1" i="1" dirty="0" err="1" smtClean="0"/>
              <a:t>CoA</a:t>
            </a:r>
            <a:r>
              <a:rPr lang="es-ES_tradnl" sz="2800" b="1" i="1" dirty="0" smtClean="0"/>
              <a:t>) 2</a:t>
            </a:r>
            <a:br>
              <a:rPr lang="es-ES_tradnl" sz="2800" b="1" i="1" dirty="0" smtClean="0"/>
            </a:br>
            <a:r>
              <a:rPr lang="es-ES_tradnl" sz="2800" b="1" i="1" dirty="0" err="1" smtClean="0"/>
              <a:t>Improved</a:t>
            </a:r>
            <a:r>
              <a:rPr lang="es-ES_tradnl" sz="2800" b="1" i="1" dirty="0" smtClean="0"/>
              <a:t> </a:t>
            </a:r>
            <a:r>
              <a:rPr lang="es-ES_tradnl" sz="2800" b="1" i="1" dirty="0" err="1" smtClean="0"/>
              <a:t>breeds</a:t>
            </a:r>
            <a:r>
              <a:rPr lang="es-ES_tradnl" sz="2800" b="1" i="1" dirty="0" smtClean="0"/>
              <a:t> of </a:t>
            </a:r>
            <a:r>
              <a:rPr lang="es-ES_tradnl" sz="2800" b="1" i="1" dirty="0" err="1" smtClean="0"/>
              <a:t>livestock</a:t>
            </a:r>
            <a:endParaRPr lang="en-GB" sz="2800" b="1" i="1" dirty="0"/>
          </a:p>
        </p:txBody>
      </p:sp>
      <p:sp>
        <p:nvSpPr>
          <p:cNvPr id="15" name="TextBox 14"/>
          <p:cNvSpPr txBox="1"/>
          <p:nvPr/>
        </p:nvSpPr>
        <p:spPr>
          <a:xfrm>
            <a:off x="924927" y="3847717"/>
            <a:ext cx="8229599" cy="707886"/>
          </a:xfrm>
          <a:prstGeom prst="rect">
            <a:avLst/>
          </a:prstGeom>
          <a:noFill/>
        </p:spPr>
        <p:txBody>
          <a:bodyPr wrap="square" rtlCol="0">
            <a:spAutoFit/>
          </a:bodyPr>
          <a:lstStyle/>
          <a:p>
            <a:r>
              <a:rPr lang="en-US" sz="2000" b="1" dirty="0" smtClean="0"/>
              <a:t>Traffic light summary:  6 deliverable done, 12 expected by end of the year, 2 move to 2018, 2 unknown.</a:t>
            </a:r>
            <a:endParaRPr lang="en-US" sz="2000" b="1" dirty="0"/>
          </a:p>
        </p:txBody>
      </p:sp>
      <p:sp>
        <p:nvSpPr>
          <p:cNvPr id="16" name="TextBox 15"/>
          <p:cNvSpPr txBox="1"/>
          <p:nvPr/>
        </p:nvSpPr>
        <p:spPr>
          <a:xfrm>
            <a:off x="924927" y="4793008"/>
            <a:ext cx="8316328" cy="400110"/>
          </a:xfrm>
          <a:prstGeom prst="rect">
            <a:avLst/>
          </a:prstGeom>
          <a:noFill/>
        </p:spPr>
        <p:txBody>
          <a:bodyPr wrap="square" rtlCol="0">
            <a:spAutoFit/>
          </a:bodyPr>
          <a:lstStyle/>
          <a:p>
            <a:r>
              <a:rPr lang="en-US" sz="2000" b="1" dirty="0" smtClean="0"/>
              <a:t>Issue: Quantitative genetics skills </a:t>
            </a:r>
            <a:r>
              <a:rPr lang="mr-IN" sz="2000" b="1" dirty="0" smtClean="0"/>
              <a:t>……</a:t>
            </a:r>
            <a:r>
              <a:rPr lang="en-GB" sz="2000" b="1" dirty="0" smtClean="0"/>
              <a:t>..</a:t>
            </a:r>
            <a:endParaRPr lang="en-US" sz="2000" b="1" dirty="0" smtClean="0"/>
          </a:p>
        </p:txBody>
      </p:sp>
    </p:spTree>
    <p:extLst>
      <p:ext uri="{BB962C8B-B14F-4D97-AF65-F5344CB8AC3E}">
        <p14:creationId xmlns:p14="http://schemas.microsoft.com/office/powerpoint/2010/main" val="336660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143000" y="1828800"/>
            <a:ext cx="7772400" cy="952500"/>
          </a:xfrm>
        </p:spPr>
        <p:txBody>
          <a:bodyPr>
            <a:noAutofit/>
          </a:bodyPr>
          <a:lstStyle/>
          <a:p>
            <a:r>
              <a:rPr lang="en-US" sz="2800" b="1" dirty="0">
                <a:solidFill>
                  <a:schemeClr val="tx1"/>
                </a:solidFill>
              </a:rPr>
              <a:t>Reproductive interventions for more efficient sheep and goats breeding </a:t>
            </a:r>
            <a:r>
              <a:rPr lang="en-US" sz="2800" b="1" dirty="0" smtClean="0">
                <a:solidFill>
                  <a:schemeClr val="tx1"/>
                </a:solidFill>
              </a:rPr>
              <a:t>programs</a:t>
            </a:r>
          </a:p>
          <a:p>
            <a:endParaRPr lang="en-US" sz="2800" i="1" dirty="0">
              <a:solidFill>
                <a:schemeClr val="tx1"/>
              </a:solidFill>
            </a:endParaRPr>
          </a:p>
          <a:p>
            <a:r>
              <a:rPr lang="en-US" sz="2800" i="1" dirty="0" smtClean="0">
                <a:solidFill>
                  <a:schemeClr val="tx1"/>
                </a:solidFill>
              </a:rPr>
              <a:t>Field </a:t>
            </a:r>
            <a:r>
              <a:rPr lang="en-US" sz="2800" i="1" dirty="0">
                <a:solidFill>
                  <a:schemeClr val="tx1"/>
                </a:solidFill>
              </a:rPr>
              <a:t>Solution for the Artificial Insemination of Ethiopian Sheep Breeds</a:t>
            </a:r>
          </a:p>
          <a:p>
            <a:r>
              <a:rPr lang="en-US" sz="2800" b="1" dirty="0" smtClean="0">
                <a:solidFill>
                  <a:schemeClr val="tx1"/>
                </a:solidFill>
              </a:rPr>
              <a:t> </a:t>
            </a:r>
            <a:endParaRPr lang="en-US" sz="2800" b="1" dirty="0">
              <a:solidFill>
                <a:schemeClr val="tx1"/>
              </a:solidFill>
            </a:endParaRPr>
          </a:p>
          <a:p>
            <a:endParaRPr lang="en-US" sz="2800" b="1" dirty="0">
              <a:solidFill>
                <a:schemeClr val="tx1"/>
              </a:solidFill>
            </a:endParaRPr>
          </a:p>
        </p:txBody>
      </p:sp>
      <p:sp>
        <p:nvSpPr>
          <p:cNvPr id="7" name="Text Placeholder 6"/>
          <p:cNvSpPr>
            <a:spLocks noGrp="1"/>
          </p:cNvSpPr>
          <p:nvPr>
            <p:ph type="body" sz="quarter" idx="12"/>
          </p:nvPr>
        </p:nvSpPr>
        <p:spPr>
          <a:xfrm>
            <a:off x="0" y="4473042"/>
            <a:ext cx="9906000" cy="762000"/>
          </a:xfrm>
        </p:spPr>
        <p:txBody>
          <a:bodyPr>
            <a:normAutofit fontScale="92500" lnSpcReduction="10000"/>
          </a:bodyPr>
          <a:lstStyle/>
          <a:p>
            <a:r>
              <a:rPr lang="en-US" sz="2800" b="1" dirty="0" smtClean="0">
                <a:solidFill>
                  <a:schemeClr val="tx1"/>
                </a:solidFill>
              </a:rPr>
              <a:t>Product: Safe, </a:t>
            </a:r>
            <a:r>
              <a:rPr lang="en-US" sz="2800" b="1" dirty="0">
                <a:solidFill>
                  <a:schemeClr val="tx1"/>
                </a:solidFill>
              </a:rPr>
              <a:t>accessible and affordable synchronization </a:t>
            </a:r>
            <a:r>
              <a:rPr lang="en-US" sz="2800" b="1" dirty="0" err="1" smtClean="0">
                <a:solidFill>
                  <a:schemeClr val="tx1"/>
                </a:solidFill>
              </a:rPr>
              <a:t>oestrus</a:t>
            </a:r>
            <a:r>
              <a:rPr lang="en-US" sz="2800" b="1" dirty="0" smtClean="0">
                <a:solidFill>
                  <a:schemeClr val="tx1"/>
                </a:solidFill>
              </a:rPr>
              <a:t> protocol for Ethiopian sheep</a:t>
            </a:r>
            <a:endParaRPr lang="en-US" sz="2800" b="1" dirty="0">
              <a:solidFill>
                <a:schemeClr val="tx1"/>
              </a:solidFill>
            </a:endParaRPr>
          </a:p>
          <a:p>
            <a:endParaRPr lang="en-US" b="1" dirty="0">
              <a:solidFill>
                <a:schemeClr val="tx1"/>
              </a:solidFill>
            </a:endParaRPr>
          </a:p>
        </p:txBody>
      </p:sp>
    </p:spTree>
    <p:custDataLst>
      <p:tags r:id="rId1"/>
    </p:custDataLst>
    <p:extLst>
      <p:ext uri="{BB962C8B-B14F-4D97-AF65-F5344CB8AC3E}">
        <p14:creationId xmlns:p14="http://schemas.microsoft.com/office/powerpoint/2010/main" val="1865043137"/>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ICARDA\Desktop\Sheep AI in Menz_October 2015_Bonga 2016\Camera\20160424_131336_00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91201" y="3810001"/>
            <a:ext cx="3383797" cy="253718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ICARDA\Desktop\Sheep AI in Menz_October 2015_Bonga 2016\Camera\20160425_114523_00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9801" y="617250"/>
            <a:ext cx="3383797" cy="253718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endParaRPr lang="en-US"/>
          </a:p>
        </p:txBody>
      </p:sp>
      <p:grpSp>
        <p:nvGrpSpPr>
          <p:cNvPr id="9" name="Group 8"/>
          <p:cNvGrpSpPr/>
          <p:nvPr/>
        </p:nvGrpSpPr>
        <p:grpSpPr>
          <a:xfrm>
            <a:off x="609601" y="152400"/>
            <a:ext cx="6142185" cy="3474056"/>
            <a:chOff x="3759204" y="3875468"/>
            <a:chExt cx="4211781" cy="2783445"/>
          </a:xfrm>
        </p:grpSpPr>
        <p:pic>
          <p:nvPicPr>
            <p:cNvPr id="10" name="Picture 9" descr="C:\Users\ICARDA\Desktop\Sheep AI in Menz_October 2015_Bonga 2016\Doyoganna_August\100NIKON\DSCN002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3847596" y="3875468"/>
              <a:ext cx="3307949" cy="2381533"/>
            </a:xfrm>
            <a:prstGeom prst="rect">
              <a:avLst/>
            </a:prstGeom>
            <a:noFill/>
            <a:ln>
              <a:noFill/>
            </a:ln>
          </p:spPr>
        </p:pic>
        <p:sp>
          <p:nvSpPr>
            <p:cNvPr id="11" name="TextBox 10"/>
            <p:cNvSpPr txBox="1"/>
            <p:nvPr/>
          </p:nvSpPr>
          <p:spPr>
            <a:xfrm>
              <a:off x="3759204" y="6280728"/>
              <a:ext cx="4211781" cy="378185"/>
            </a:xfrm>
            <a:prstGeom prst="rect">
              <a:avLst/>
            </a:prstGeom>
            <a:noFill/>
          </p:spPr>
          <p:txBody>
            <a:bodyPr wrap="square" rtlCol="0">
              <a:spAutoFit/>
            </a:bodyPr>
            <a:lstStyle/>
            <a:p>
              <a:r>
                <a:rPr lang="en-US" sz="2400" dirty="0"/>
                <a:t>Inauguration of the </a:t>
              </a:r>
              <a:r>
                <a:rPr lang="en-US" sz="2400" dirty="0" err="1"/>
                <a:t>Doyogenna</a:t>
              </a:r>
              <a:r>
                <a:rPr lang="en-US" sz="2400" dirty="0"/>
                <a:t> platform</a:t>
              </a:r>
            </a:p>
          </p:txBody>
        </p:sp>
      </p:grpSp>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69571" y="3988702"/>
            <a:ext cx="2906376" cy="2179782"/>
          </a:xfrm>
          <a:prstGeom prst="rect">
            <a:avLst/>
          </a:prstGeom>
        </p:spPr>
      </p:pic>
      <p:sp>
        <p:nvSpPr>
          <p:cNvPr id="7" name="TextBox 6"/>
          <p:cNvSpPr txBox="1"/>
          <p:nvPr/>
        </p:nvSpPr>
        <p:spPr>
          <a:xfrm>
            <a:off x="2438401" y="6400800"/>
            <a:ext cx="2283189" cy="369332"/>
          </a:xfrm>
          <a:prstGeom prst="rect">
            <a:avLst/>
          </a:prstGeom>
          <a:noFill/>
        </p:spPr>
        <p:txBody>
          <a:bodyPr wrap="none" rtlCol="0">
            <a:spAutoFit/>
          </a:bodyPr>
          <a:lstStyle/>
          <a:p>
            <a:r>
              <a:rPr lang="en-US" dirty="0"/>
              <a:t>On the job training</a:t>
            </a:r>
            <a:r>
              <a:rPr lang="mr-IN"/>
              <a:t>……</a:t>
            </a:r>
            <a:endParaRPr lang="en-US"/>
          </a:p>
        </p:txBody>
      </p:sp>
    </p:spTree>
    <p:extLst>
      <p:ext uri="{BB962C8B-B14F-4D97-AF65-F5344CB8AC3E}">
        <p14:creationId xmlns:p14="http://schemas.microsoft.com/office/powerpoint/2010/main" val="7796919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0598"/>
            <a:ext cx="8229600" cy="1143000"/>
          </a:xfrm>
        </p:spPr>
        <p:txBody>
          <a:bodyPr>
            <a:noAutofit/>
          </a:bodyPr>
          <a:lstStyle/>
          <a:p>
            <a:pPr algn="ctr"/>
            <a:r>
              <a:rPr lang="es-ES_tradnl" sz="2800" b="1" i="1" dirty="0" err="1"/>
              <a:t>Cluster</a:t>
            </a:r>
            <a:r>
              <a:rPr lang="es-ES_tradnl" sz="2800" b="1" i="1" dirty="0"/>
              <a:t> of </a:t>
            </a:r>
            <a:r>
              <a:rPr lang="es-ES_tradnl" sz="2800" b="1" i="1" dirty="0" err="1"/>
              <a:t>Activities</a:t>
            </a:r>
            <a:r>
              <a:rPr lang="es-ES_tradnl" sz="2800" b="1" i="1" dirty="0"/>
              <a:t> </a:t>
            </a:r>
            <a:r>
              <a:rPr lang="es-ES_tradnl" sz="2800" b="1" i="1" dirty="0" smtClean="0"/>
              <a:t>(</a:t>
            </a:r>
            <a:r>
              <a:rPr lang="es-ES_tradnl" sz="2800" b="1" i="1" dirty="0" err="1" smtClean="0"/>
              <a:t>CoA</a:t>
            </a:r>
            <a:r>
              <a:rPr lang="es-ES_tradnl" sz="2800" b="1" i="1" dirty="0" smtClean="0"/>
              <a:t>) 3</a:t>
            </a:r>
            <a:r>
              <a:rPr lang="en-US" sz="2800" b="1" i="1" dirty="0" smtClean="0"/>
              <a:t/>
            </a:r>
            <a:br>
              <a:rPr lang="en-US" sz="2800" b="1" i="1" dirty="0" smtClean="0"/>
            </a:br>
            <a:r>
              <a:rPr lang="en-US" sz="2800" b="1" i="1" dirty="0" smtClean="0"/>
              <a:t>Continuous </a:t>
            </a:r>
            <a:r>
              <a:rPr lang="en-US" sz="2800" b="1" i="1" dirty="0"/>
              <a:t>genetic gains, multiplication and delivery systems</a:t>
            </a:r>
            <a:r>
              <a:rPr lang="en-GB" sz="2800" b="1" i="1" dirty="0"/>
              <a:t> </a:t>
            </a:r>
            <a:endParaRPr lang="en-US" sz="2800" b="1" i="1" dirty="0"/>
          </a:p>
        </p:txBody>
      </p:sp>
      <p:pic>
        <p:nvPicPr>
          <p:cNvPr id="5" name="Picture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sp>
        <p:nvSpPr>
          <p:cNvPr id="6" name="TextBox 5"/>
          <p:cNvSpPr txBox="1"/>
          <p:nvPr/>
        </p:nvSpPr>
        <p:spPr>
          <a:xfrm>
            <a:off x="1009292" y="1432103"/>
            <a:ext cx="7985376" cy="1477328"/>
          </a:xfrm>
          <a:prstGeom prst="rect">
            <a:avLst/>
          </a:prstGeom>
          <a:noFill/>
        </p:spPr>
        <p:txBody>
          <a:bodyPr wrap="square" rtlCol="0">
            <a:spAutoFit/>
          </a:bodyPr>
          <a:lstStyle/>
          <a:p>
            <a:pPr algn="ctr"/>
            <a:r>
              <a:rPr lang="en-US" i="1" dirty="0"/>
              <a:t>Previous cluster (2), </a:t>
            </a:r>
            <a:r>
              <a:rPr lang="en-US" i="1" dirty="0" smtClean="0"/>
              <a:t>objective are </a:t>
            </a:r>
            <a:r>
              <a:rPr lang="en-US" i="1" dirty="0"/>
              <a:t>to identify, develop and promote genetically superior livestock</a:t>
            </a:r>
            <a:r>
              <a:rPr lang="en-US" i="1" dirty="0" smtClean="0"/>
              <a:t>. </a:t>
            </a:r>
            <a:r>
              <a:rPr lang="en-US" b="1" i="1" dirty="0" smtClean="0">
                <a:solidFill>
                  <a:srgbClr val="2F23BD"/>
                </a:solidFill>
              </a:rPr>
              <a:t>Here</a:t>
            </a:r>
            <a:r>
              <a:rPr lang="en-US" b="1" i="1" dirty="0">
                <a:solidFill>
                  <a:srgbClr val="2F23BD"/>
                </a:solidFill>
              </a:rPr>
              <a:t>, the aim is to continually improve the performance of these livestock and link them to sustainable multiplication and delivery systems</a:t>
            </a:r>
            <a:r>
              <a:rPr lang="en-US" i="1" dirty="0"/>
              <a:t>. Including through </a:t>
            </a:r>
            <a:r>
              <a:rPr lang="en-US" i="1" dirty="0" smtClean="0"/>
              <a:t>the </a:t>
            </a:r>
            <a:r>
              <a:rPr lang="en-US" i="1" dirty="0"/>
              <a:t>develop business models and creation of public–private research partnerships for breed improvement programs. </a:t>
            </a:r>
          </a:p>
        </p:txBody>
      </p:sp>
      <p:graphicFrame>
        <p:nvGraphicFramePr>
          <p:cNvPr id="7" name="Table 6"/>
          <p:cNvGraphicFramePr>
            <a:graphicFrameLocks noGrp="1"/>
          </p:cNvGraphicFramePr>
          <p:nvPr>
            <p:extLst>
              <p:ext uri="{D42A27DB-BD31-4B8C-83A1-F6EECF244321}">
                <p14:modId xmlns:p14="http://schemas.microsoft.com/office/powerpoint/2010/main" val="455974802"/>
              </p:ext>
            </p:extLst>
          </p:nvPr>
        </p:nvGraphicFramePr>
        <p:xfrm>
          <a:off x="785191" y="3142946"/>
          <a:ext cx="8442421" cy="2696804"/>
        </p:xfrm>
        <a:graphic>
          <a:graphicData uri="http://schemas.openxmlformats.org/drawingml/2006/table">
            <a:tbl>
              <a:tblPr>
                <a:tableStyleId>{5C22544A-7EE6-4342-B048-85BDC9FD1C3A}</a:tableStyleId>
              </a:tblPr>
              <a:tblGrid>
                <a:gridCol w="8442421"/>
              </a:tblGrid>
              <a:tr h="440001">
                <a:tc>
                  <a:txBody>
                    <a:bodyPr/>
                    <a:lstStyle/>
                    <a:p>
                      <a:pPr algn="ctr" fontAlgn="ctr"/>
                      <a:r>
                        <a:rPr lang="en-US" sz="2400" u="none" strike="noStrike" dirty="0" smtClean="0">
                          <a:effectLst/>
                        </a:rPr>
                        <a:t>2022 Outcome 3 and 4</a:t>
                      </a:r>
                      <a:endParaRPr lang="en-US" sz="2400" b="1" i="0" u="none" strike="noStrike" dirty="0">
                        <a:solidFill>
                          <a:srgbClr val="000000"/>
                        </a:solidFill>
                        <a:effectLst/>
                        <a:latin typeface="Calibri" charset="0"/>
                      </a:endParaRPr>
                    </a:p>
                  </a:txBody>
                  <a:tcPr marL="6350" marR="6350" marT="6350" marB="0" anchor="ctr"/>
                </a:tc>
              </a:tr>
              <a:tr h="1057087">
                <a:tc>
                  <a:txBody>
                    <a:bodyPr/>
                    <a:lstStyle/>
                    <a:p>
                      <a:pPr algn="just" fontAlgn="ctr"/>
                      <a:r>
                        <a:rPr lang="en-US" sz="2000" b="1" i="0" u="none" strike="noStrike" dirty="0">
                          <a:solidFill>
                            <a:srgbClr val="2F23BD"/>
                          </a:solidFill>
                          <a:effectLst/>
                          <a:latin typeface="Calibri" charset="0"/>
                        </a:rPr>
                        <a:t>Business models for multiplication and delivery of improved livestock genetics, to resource poor women and men livestock keepers</a:t>
                      </a:r>
                      <a:r>
                        <a:rPr lang="en-US" sz="2000" b="0" i="0" u="none" strike="noStrike" dirty="0">
                          <a:solidFill>
                            <a:srgbClr val="000000"/>
                          </a:solidFill>
                          <a:effectLst/>
                          <a:latin typeface="Calibri" charset="0"/>
                        </a:rPr>
                        <a:t>, implemented by national research and development partners, and the private sector in five CRP priority countries and other locations. </a:t>
                      </a:r>
                    </a:p>
                  </a:txBody>
                  <a:tcPr marL="6350" marR="6350" marT="6350" marB="0" anchor="ctr"/>
                </a:tc>
              </a:tr>
              <a:tr h="1031253">
                <a:tc>
                  <a:txBody>
                    <a:bodyPr/>
                    <a:lstStyle/>
                    <a:p>
                      <a:pPr algn="l" fontAlgn="ctr"/>
                      <a:r>
                        <a:rPr lang="en-US" sz="2000" b="1" i="0" u="none" strike="noStrike" dirty="0">
                          <a:solidFill>
                            <a:srgbClr val="2F23BD"/>
                          </a:solidFill>
                          <a:effectLst/>
                          <a:latin typeface="Calibri" charset="0"/>
                        </a:rPr>
                        <a:t>Women and men resource poor livestock keepers sustainably </a:t>
                      </a:r>
                      <a:r>
                        <a:rPr lang="en-US" sz="2000" b="1" i="0" u="none" strike="noStrike" dirty="0" err="1">
                          <a:solidFill>
                            <a:srgbClr val="2F23BD"/>
                          </a:solidFill>
                          <a:effectLst/>
                          <a:latin typeface="Calibri" charset="0"/>
                        </a:rPr>
                        <a:t>utilising</a:t>
                      </a:r>
                      <a:r>
                        <a:rPr lang="en-US" sz="2000" b="1" i="0" u="none" strike="noStrike" dirty="0">
                          <a:solidFill>
                            <a:srgbClr val="2F23BD"/>
                          </a:solidFill>
                          <a:effectLst/>
                          <a:latin typeface="Calibri" charset="0"/>
                        </a:rPr>
                        <a:t> improved livestock genetics, both productive and adapted, in 3 priority countries and other locations.</a:t>
                      </a:r>
                    </a:p>
                  </a:txBody>
                  <a:tcPr marL="6350" marR="6350" marT="6350" marB="0" anchor="ctr"/>
                </a:tc>
              </a:tr>
            </a:tbl>
          </a:graphicData>
        </a:graphic>
      </p:graphicFrame>
    </p:spTree>
    <p:extLst>
      <p:ext uri="{BB962C8B-B14F-4D97-AF65-F5344CB8AC3E}">
        <p14:creationId xmlns:p14="http://schemas.microsoft.com/office/powerpoint/2010/main" val="28879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sp>
        <p:nvSpPr>
          <p:cNvPr id="9" name="Title 1"/>
          <p:cNvSpPr txBox="1">
            <a:spLocks/>
          </p:cNvSpPr>
          <p:nvPr/>
        </p:nvSpPr>
        <p:spPr>
          <a:xfrm>
            <a:off x="-1" y="228615"/>
            <a:ext cx="9745579" cy="1143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_tradnl" sz="2800" b="1" i="1" dirty="0" err="1" smtClean="0"/>
              <a:t>Cluster</a:t>
            </a:r>
            <a:r>
              <a:rPr lang="es-ES_tradnl" sz="2800" b="1" i="1" dirty="0" smtClean="0"/>
              <a:t> of </a:t>
            </a:r>
            <a:r>
              <a:rPr lang="es-ES_tradnl" sz="2800" b="1" i="1" dirty="0" err="1" smtClean="0"/>
              <a:t>Activities</a:t>
            </a:r>
            <a:r>
              <a:rPr lang="es-ES_tradnl" sz="2800" b="1" i="1" dirty="0" smtClean="0"/>
              <a:t> (</a:t>
            </a:r>
            <a:r>
              <a:rPr lang="es-ES_tradnl" sz="2800" b="1" i="1" dirty="0" err="1" smtClean="0"/>
              <a:t>CoA</a:t>
            </a:r>
            <a:r>
              <a:rPr lang="es-ES_tradnl" sz="2800" b="1" i="1" dirty="0" smtClean="0"/>
              <a:t>) 3</a:t>
            </a:r>
            <a:r>
              <a:rPr lang="en-US" sz="2800" b="1" i="1" dirty="0" smtClean="0"/>
              <a:t/>
            </a:r>
            <a:br>
              <a:rPr lang="en-US" sz="2800" b="1" i="1" dirty="0" smtClean="0"/>
            </a:br>
            <a:r>
              <a:rPr lang="en-US" sz="2800" b="1" i="1" dirty="0" smtClean="0"/>
              <a:t>Continuous genetic gains, multiplication and delivery systems</a:t>
            </a:r>
            <a:r>
              <a:rPr lang="en-GB" sz="2800" b="1" i="1" dirty="0" smtClean="0"/>
              <a:t> </a:t>
            </a:r>
            <a:endParaRPr lang="en-US" sz="2800" b="1" i="1" dirty="0"/>
          </a:p>
        </p:txBody>
      </p:sp>
      <p:graphicFrame>
        <p:nvGraphicFramePr>
          <p:cNvPr id="14" name="Table 13"/>
          <p:cNvGraphicFramePr>
            <a:graphicFrameLocks noGrp="1"/>
          </p:cNvGraphicFramePr>
          <p:nvPr>
            <p:extLst>
              <p:ext uri="{D42A27DB-BD31-4B8C-83A1-F6EECF244321}">
                <p14:modId xmlns:p14="http://schemas.microsoft.com/office/powerpoint/2010/main" val="1167436128"/>
              </p:ext>
            </p:extLst>
          </p:nvPr>
        </p:nvGraphicFramePr>
        <p:xfrm>
          <a:off x="748880" y="1463773"/>
          <a:ext cx="8403055" cy="1631950"/>
        </p:xfrm>
        <a:graphic>
          <a:graphicData uri="http://schemas.openxmlformats.org/drawingml/2006/table">
            <a:tbl>
              <a:tblPr>
                <a:tableStyleId>{5C22544A-7EE6-4342-B048-85BDC9FD1C3A}</a:tableStyleId>
              </a:tblPr>
              <a:tblGrid>
                <a:gridCol w="8403055"/>
              </a:tblGrid>
              <a:tr h="406400">
                <a:tc>
                  <a:txBody>
                    <a:bodyPr/>
                    <a:lstStyle/>
                    <a:p>
                      <a:pPr algn="ctr" fontAlgn="ctr"/>
                      <a:r>
                        <a:rPr lang="en-US" sz="2000" u="none" strike="noStrike" dirty="0">
                          <a:effectLst/>
                        </a:rPr>
                        <a:t>CoA / Key </a:t>
                      </a:r>
                      <a:r>
                        <a:rPr lang="en-US" sz="2000" u="none" strike="noStrike" dirty="0" smtClean="0">
                          <a:effectLst/>
                        </a:rPr>
                        <a:t>Outputs 2017 (POWB)</a:t>
                      </a:r>
                      <a:endParaRPr lang="en-US" sz="2000" b="1" i="0" u="none" strike="noStrike" dirty="0">
                        <a:solidFill>
                          <a:srgbClr val="000000"/>
                        </a:solidFill>
                        <a:effectLst/>
                        <a:latin typeface="Calibri" charset="0"/>
                      </a:endParaRPr>
                    </a:p>
                  </a:txBody>
                  <a:tcPr marL="6350" marR="6350" marT="6350" marB="0" anchor="ctr"/>
                </a:tc>
              </a:tr>
              <a:tr h="952500">
                <a:tc>
                  <a:txBody>
                    <a:bodyPr/>
                    <a:lstStyle/>
                    <a:p>
                      <a:pPr algn="just" fontAlgn="ctr"/>
                      <a:r>
                        <a:rPr lang="en-US" sz="2000" b="1" i="0" u="none" strike="noStrike" dirty="0">
                          <a:solidFill>
                            <a:srgbClr val="FF0000"/>
                          </a:solidFill>
                          <a:effectLst/>
                          <a:latin typeface="Calibri" charset="0"/>
                        </a:rPr>
                        <a:t>(v) The assessment of institutional arrangements for delivery of improved genetics and guidelines on delivery options (dairy cattle) will be integrated in the business models for the multiplication and delivery of improved livestock genetics.</a:t>
                      </a:r>
                    </a:p>
                  </a:txBody>
                  <a:tcPr marL="6350" marR="6350" marT="6350" marB="0" anchor="ct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653127497"/>
              </p:ext>
            </p:extLst>
          </p:nvPr>
        </p:nvGraphicFramePr>
        <p:xfrm>
          <a:off x="4784862" y="5886370"/>
          <a:ext cx="4291768" cy="443466"/>
        </p:xfrm>
        <a:graphic>
          <a:graphicData uri="http://schemas.openxmlformats.org/drawingml/2006/table">
            <a:tbl>
              <a:tblPr>
                <a:tableStyleId>{5C22544A-7EE6-4342-B048-85BDC9FD1C3A}</a:tableStyleId>
              </a:tblPr>
              <a:tblGrid>
                <a:gridCol w="2522176"/>
                <a:gridCol w="1769592"/>
              </a:tblGrid>
              <a:tr h="443466">
                <a:tc>
                  <a:txBody>
                    <a:bodyPr/>
                    <a:lstStyle/>
                    <a:p>
                      <a:pPr algn="l" fontAlgn="b"/>
                      <a:r>
                        <a:rPr lang="en-US" sz="1600" b="1" u="none" strike="noStrike" dirty="0">
                          <a:effectLst/>
                        </a:rPr>
                        <a:t>Cluster </a:t>
                      </a:r>
                      <a:r>
                        <a:rPr lang="en-US" sz="1600" b="1" u="none" strike="noStrike" dirty="0" smtClean="0">
                          <a:effectLst/>
                        </a:rPr>
                        <a:t>3 Funding 2017</a:t>
                      </a:r>
                      <a:endParaRPr lang="en-US" sz="1600" b="1" i="0" u="none" strike="noStrike" dirty="0">
                        <a:solidFill>
                          <a:srgbClr val="000000"/>
                        </a:solidFill>
                        <a:effectLst/>
                        <a:latin typeface="Calibri" charset="0"/>
                      </a:endParaRPr>
                    </a:p>
                  </a:txBody>
                  <a:tcPr marL="0" marR="0" marT="0" marB="0" anchor="b"/>
                </a:tc>
                <a:tc>
                  <a:txBody>
                    <a:bodyPr/>
                    <a:lstStyle/>
                    <a:p>
                      <a:pPr algn="r" fontAlgn="b"/>
                      <a:r>
                        <a:rPr lang="is-IS" sz="1600" b="1" i="0" u="none" strike="noStrike" dirty="0" smtClean="0">
                          <a:solidFill>
                            <a:srgbClr val="000000"/>
                          </a:solidFill>
                          <a:effectLst/>
                          <a:latin typeface="Calibri" charset="0"/>
                        </a:rPr>
                        <a:t>185,000 US$ W1/W1</a:t>
                      </a:r>
                      <a:endParaRPr lang="is-IS" sz="1600" b="1" i="0" u="none" strike="noStrike" dirty="0">
                        <a:solidFill>
                          <a:srgbClr val="000000"/>
                        </a:solidFill>
                        <a:effectLst/>
                        <a:latin typeface="Calibri" charset="0"/>
                      </a:endParaRPr>
                    </a:p>
                  </a:txBody>
                  <a:tcPr marL="0" marR="0" marT="0" marB="0" anchor="b"/>
                </a:tc>
              </a:tr>
            </a:tbl>
          </a:graphicData>
        </a:graphic>
      </p:graphicFrame>
      <p:sp>
        <p:nvSpPr>
          <p:cNvPr id="16" name="TextBox 15"/>
          <p:cNvSpPr txBox="1"/>
          <p:nvPr/>
        </p:nvSpPr>
        <p:spPr>
          <a:xfrm>
            <a:off x="924927" y="3847717"/>
            <a:ext cx="8229599" cy="707886"/>
          </a:xfrm>
          <a:prstGeom prst="rect">
            <a:avLst/>
          </a:prstGeom>
          <a:noFill/>
        </p:spPr>
        <p:txBody>
          <a:bodyPr wrap="square" rtlCol="0">
            <a:spAutoFit/>
          </a:bodyPr>
          <a:lstStyle/>
          <a:p>
            <a:r>
              <a:rPr lang="en-US" sz="2000" b="1" dirty="0" smtClean="0"/>
              <a:t>Traffic light summary:  4 deliverable done, 1 expected by end of the year, 1 move to 2018.</a:t>
            </a:r>
            <a:endParaRPr lang="en-US" sz="2000" b="1" dirty="0"/>
          </a:p>
        </p:txBody>
      </p:sp>
      <p:sp>
        <p:nvSpPr>
          <p:cNvPr id="17" name="TextBox 16"/>
          <p:cNvSpPr txBox="1"/>
          <p:nvPr/>
        </p:nvSpPr>
        <p:spPr>
          <a:xfrm>
            <a:off x="910578" y="4869956"/>
            <a:ext cx="8316328" cy="400110"/>
          </a:xfrm>
          <a:prstGeom prst="rect">
            <a:avLst/>
          </a:prstGeom>
          <a:noFill/>
        </p:spPr>
        <p:txBody>
          <a:bodyPr wrap="square" rtlCol="0">
            <a:spAutoFit/>
          </a:bodyPr>
          <a:lstStyle/>
          <a:p>
            <a:r>
              <a:rPr lang="en-US" sz="2000" b="1" dirty="0" smtClean="0"/>
              <a:t>Issue</a:t>
            </a:r>
            <a:r>
              <a:rPr lang="en-US" sz="2000" b="1" smtClean="0"/>
              <a:t>: Business skills </a:t>
            </a:r>
            <a:r>
              <a:rPr lang="mr-IN" sz="2000" b="1" dirty="0" smtClean="0"/>
              <a:t>……</a:t>
            </a:r>
            <a:r>
              <a:rPr lang="en-GB" sz="2000" b="1" dirty="0" smtClean="0"/>
              <a:t>..</a:t>
            </a:r>
            <a:endParaRPr lang="en-US" sz="2000" b="1" dirty="0" smtClean="0"/>
          </a:p>
        </p:txBody>
      </p:sp>
    </p:spTree>
    <p:extLst>
      <p:ext uri="{BB962C8B-B14F-4D97-AF65-F5344CB8AC3E}">
        <p14:creationId xmlns:p14="http://schemas.microsoft.com/office/powerpoint/2010/main" val="530924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27520"/>
            <a:ext cx="8229600" cy="1143000"/>
          </a:xfrm>
        </p:spPr>
        <p:txBody>
          <a:bodyPr>
            <a:noAutofit/>
          </a:bodyPr>
          <a:lstStyle/>
          <a:p>
            <a:pPr algn="ctr"/>
            <a:r>
              <a:rPr lang="es-ES_tradnl" sz="2800" b="1" i="1" dirty="0" err="1"/>
              <a:t>Cluster</a:t>
            </a:r>
            <a:r>
              <a:rPr lang="es-ES_tradnl" sz="2800" b="1" i="1" dirty="0"/>
              <a:t> </a:t>
            </a:r>
            <a:r>
              <a:rPr lang="es-ES_tradnl" sz="2800" b="1" i="1" dirty="0" smtClean="0"/>
              <a:t>of </a:t>
            </a:r>
            <a:r>
              <a:rPr lang="es-ES_tradnl" sz="2800" b="1" i="1" dirty="0" err="1" smtClean="0"/>
              <a:t>activities</a:t>
            </a:r>
            <a:r>
              <a:rPr lang="es-ES_tradnl" sz="2800" b="1" i="1" dirty="0" smtClean="0"/>
              <a:t> (</a:t>
            </a:r>
            <a:r>
              <a:rPr lang="es-ES_tradnl" sz="2800" b="1" i="1" dirty="0" err="1" smtClean="0"/>
              <a:t>CoA</a:t>
            </a:r>
            <a:r>
              <a:rPr lang="es-ES_tradnl" sz="2800" b="1" i="1" dirty="0" smtClean="0"/>
              <a:t>) 4</a:t>
            </a:r>
            <a:br>
              <a:rPr lang="es-ES_tradnl" sz="2800" b="1" i="1" dirty="0" smtClean="0"/>
            </a:br>
            <a:r>
              <a:rPr lang="es-ES_tradnl" sz="2800" b="1" i="1" dirty="0" err="1" smtClean="0"/>
              <a:t>Policy</a:t>
            </a:r>
            <a:r>
              <a:rPr lang="es-ES_tradnl" sz="2800" b="1" i="1" dirty="0" smtClean="0"/>
              <a:t> </a:t>
            </a:r>
            <a:r>
              <a:rPr lang="es-ES_tradnl" sz="2800" b="1" i="1" dirty="0"/>
              <a:t>and </a:t>
            </a:r>
            <a:r>
              <a:rPr lang="es-ES_tradnl" sz="2800" b="1" i="1" dirty="0" err="1"/>
              <a:t>institutional</a:t>
            </a:r>
            <a:r>
              <a:rPr lang="es-ES_tradnl" sz="2800" b="1" i="1" dirty="0"/>
              <a:t> </a:t>
            </a:r>
            <a:r>
              <a:rPr lang="es-ES_tradnl" sz="2800" b="1" i="1" dirty="0" err="1" smtClean="0"/>
              <a:t>support</a:t>
            </a:r>
            <a:endParaRPr lang="en-GB" sz="2800" b="1" i="1" dirty="0"/>
          </a:p>
        </p:txBody>
      </p:sp>
      <p:pic>
        <p:nvPicPr>
          <p:cNvPr id="5" name="Picture 4"/>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sp>
        <p:nvSpPr>
          <p:cNvPr id="6" name="TextBox 5"/>
          <p:cNvSpPr txBox="1"/>
          <p:nvPr/>
        </p:nvSpPr>
        <p:spPr>
          <a:xfrm>
            <a:off x="1082424" y="1527488"/>
            <a:ext cx="7985376" cy="1323439"/>
          </a:xfrm>
          <a:prstGeom prst="rect">
            <a:avLst/>
          </a:prstGeom>
          <a:noFill/>
        </p:spPr>
        <p:txBody>
          <a:bodyPr wrap="square" rtlCol="0">
            <a:spAutoFit/>
          </a:bodyPr>
          <a:lstStyle/>
          <a:p>
            <a:pPr algn="ctr"/>
            <a:r>
              <a:rPr lang="en-US" sz="1600" i="1" dirty="0"/>
              <a:t>Policies on </a:t>
            </a:r>
            <a:r>
              <a:rPr lang="en-US" sz="1600" i="1" dirty="0">
                <a:solidFill>
                  <a:srgbClr val="0000FF"/>
                </a:solidFill>
              </a:rPr>
              <a:t>animal genetic resource use</a:t>
            </a:r>
            <a:r>
              <a:rPr lang="en-US" sz="1600" i="1" dirty="0"/>
              <a:t>, </a:t>
            </a:r>
            <a:r>
              <a:rPr lang="en-US" sz="1600" i="1" dirty="0">
                <a:solidFill>
                  <a:srgbClr val="0000FF"/>
                </a:solidFill>
              </a:rPr>
              <a:t>ownership</a:t>
            </a:r>
            <a:r>
              <a:rPr lang="en-US" sz="1600" i="1" dirty="0"/>
              <a:t>, </a:t>
            </a:r>
            <a:r>
              <a:rPr lang="en-US" sz="1600" i="1" dirty="0">
                <a:solidFill>
                  <a:srgbClr val="0000FF"/>
                </a:solidFill>
              </a:rPr>
              <a:t>improvement</a:t>
            </a:r>
            <a:r>
              <a:rPr lang="en-US" sz="1600" i="1" dirty="0"/>
              <a:t> and </a:t>
            </a:r>
            <a:r>
              <a:rPr lang="en-US" sz="1600" i="1" dirty="0">
                <a:solidFill>
                  <a:srgbClr val="0000FF"/>
                </a:solidFill>
              </a:rPr>
              <a:t>conservation </a:t>
            </a:r>
            <a:r>
              <a:rPr lang="en-US" sz="1600" i="1" dirty="0"/>
              <a:t>are key to ensuring equitable benefits from livestock genetics, as well as sustainable genetic improvement. In this cluster the flagship will </a:t>
            </a:r>
            <a:r>
              <a:rPr lang="en-US" sz="1600" i="1" dirty="0">
                <a:solidFill>
                  <a:srgbClr val="0000FF"/>
                </a:solidFill>
              </a:rPr>
              <a:t>support national partners </a:t>
            </a:r>
            <a:r>
              <a:rPr lang="en-US" sz="1600" i="1" dirty="0"/>
              <a:t>by ensuring sustainability of the genetic improvement strategy and delivery systems through appropriate policies and institutional </a:t>
            </a:r>
            <a:r>
              <a:rPr lang="en-US" sz="1600" i="1" dirty="0" smtClean="0"/>
              <a:t>arrangements. </a:t>
            </a:r>
            <a:endParaRPr lang="en-US" sz="1600" i="1" dirty="0"/>
          </a:p>
        </p:txBody>
      </p:sp>
      <p:graphicFrame>
        <p:nvGraphicFramePr>
          <p:cNvPr id="8" name="Table 7"/>
          <p:cNvGraphicFramePr>
            <a:graphicFrameLocks noGrp="1"/>
          </p:cNvGraphicFramePr>
          <p:nvPr>
            <p:extLst>
              <p:ext uri="{D42A27DB-BD31-4B8C-83A1-F6EECF244321}">
                <p14:modId xmlns:p14="http://schemas.microsoft.com/office/powerpoint/2010/main" val="705356883"/>
              </p:ext>
            </p:extLst>
          </p:nvPr>
        </p:nvGraphicFramePr>
        <p:xfrm>
          <a:off x="2867021" y="5839898"/>
          <a:ext cx="5555084" cy="609028"/>
        </p:xfrm>
        <a:graphic>
          <a:graphicData uri="http://schemas.openxmlformats.org/drawingml/2006/table">
            <a:tbl>
              <a:tblPr>
                <a:tableStyleId>{5C22544A-7EE6-4342-B048-85BDC9FD1C3A}</a:tableStyleId>
              </a:tblPr>
              <a:tblGrid>
                <a:gridCol w="3264598"/>
                <a:gridCol w="2290486"/>
              </a:tblGrid>
              <a:tr h="609028">
                <a:tc>
                  <a:txBody>
                    <a:bodyPr/>
                    <a:lstStyle/>
                    <a:p>
                      <a:pPr algn="l" fontAlgn="b"/>
                      <a:r>
                        <a:rPr lang="en-US" sz="1600" b="1" u="none" strike="noStrike" dirty="0">
                          <a:effectLst/>
                        </a:rPr>
                        <a:t>Cluster </a:t>
                      </a:r>
                      <a:r>
                        <a:rPr lang="en-US" sz="1600" b="1" u="none" strike="noStrike" dirty="0" smtClean="0">
                          <a:effectLst/>
                        </a:rPr>
                        <a:t>1  Funding 2017</a:t>
                      </a:r>
                      <a:endParaRPr lang="en-US" sz="1600" b="1" i="0" u="none" strike="noStrike" dirty="0">
                        <a:solidFill>
                          <a:srgbClr val="000000"/>
                        </a:solidFill>
                        <a:effectLst/>
                        <a:latin typeface="Calibri" charset="0"/>
                      </a:endParaRPr>
                    </a:p>
                  </a:txBody>
                  <a:tcPr marL="0" marR="0" marT="0" marB="0" anchor="b"/>
                </a:tc>
                <a:tc>
                  <a:txBody>
                    <a:bodyPr/>
                    <a:lstStyle/>
                    <a:p>
                      <a:pPr algn="r" fontAlgn="b"/>
                      <a:r>
                        <a:rPr lang="nb-NO" sz="1600" b="1" i="0" u="none" strike="noStrike" dirty="0" smtClean="0">
                          <a:solidFill>
                            <a:srgbClr val="000000"/>
                          </a:solidFill>
                          <a:effectLst/>
                          <a:latin typeface="Calibri" charset="0"/>
                        </a:rPr>
                        <a:t>20,000 US$ W1/W2</a:t>
                      </a:r>
                      <a:endParaRPr lang="nb-NO" sz="1600" b="1" i="0" u="none" strike="noStrike" dirty="0">
                        <a:solidFill>
                          <a:srgbClr val="000000"/>
                        </a:solidFill>
                        <a:effectLst/>
                        <a:latin typeface="Calibri" charset="0"/>
                      </a:endParaRPr>
                    </a:p>
                  </a:txBody>
                  <a:tcPr marL="0" marR="0" marT="0" marB="0" anchor="b"/>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320411799"/>
              </p:ext>
            </p:extLst>
          </p:nvPr>
        </p:nvGraphicFramePr>
        <p:xfrm>
          <a:off x="895100" y="3214290"/>
          <a:ext cx="8403055" cy="1908810"/>
        </p:xfrm>
        <a:graphic>
          <a:graphicData uri="http://schemas.openxmlformats.org/drawingml/2006/table">
            <a:tbl>
              <a:tblPr>
                <a:tableStyleId>{5C22544A-7EE6-4342-B048-85BDC9FD1C3A}</a:tableStyleId>
              </a:tblPr>
              <a:tblGrid>
                <a:gridCol w="8403055"/>
              </a:tblGrid>
              <a:tr h="325024">
                <a:tc>
                  <a:txBody>
                    <a:bodyPr/>
                    <a:lstStyle/>
                    <a:p>
                      <a:pPr algn="ctr" fontAlgn="ctr"/>
                      <a:r>
                        <a:rPr lang="en-US" sz="2400" u="none" strike="noStrike" dirty="0" smtClean="0">
                          <a:effectLst/>
                        </a:rPr>
                        <a:t>2022 Outcome 5</a:t>
                      </a:r>
                      <a:endParaRPr lang="en-US" sz="2400" b="1" i="0" u="none" strike="noStrike" dirty="0">
                        <a:solidFill>
                          <a:srgbClr val="000000"/>
                        </a:solidFill>
                        <a:effectLst/>
                        <a:latin typeface="Calibri" charset="0"/>
                      </a:endParaRPr>
                    </a:p>
                  </a:txBody>
                  <a:tcPr marL="6350" marR="6350" marT="6350" marB="0" anchor="ctr"/>
                </a:tc>
              </a:tr>
              <a:tr h="1070472">
                <a:tc>
                  <a:txBody>
                    <a:bodyPr/>
                    <a:lstStyle/>
                    <a:p>
                      <a:pPr algn="just" fontAlgn="ctr"/>
                      <a:r>
                        <a:rPr lang="en-US" sz="2000" b="0" i="0" u="none" strike="noStrike" dirty="0">
                          <a:solidFill>
                            <a:srgbClr val="000000"/>
                          </a:solidFill>
                          <a:effectLst/>
                          <a:latin typeface="Calibri" charset="0"/>
                        </a:rPr>
                        <a:t>Guidelines on policy and institutional arrangements for improvement and conservation of animal genetic resources (</a:t>
                      </a:r>
                      <a:r>
                        <a:rPr lang="en-US" sz="2000" b="0" i="0" u="none" strike="noStrike" dirty="0" err="1">
                          <a:solidFill>
                            <a:srgbClr val="000000"/>
                          </a:solidFill>
                          <a:effectLst/>
                          <a:latin typeface="Calibri" charset="0"/>
                        </a:rPr>
                        <a:t>AnGR</a:t>
                      </a:r>
                      <a:r>
                        <a:rPr lang="en-US" sz="2000" b="0" i="0" u="none" strike="noStrike" dirty="0">
                          <a:solidFill>
                            <a:srgbClr val="000000"/>
                          </a:solidFill>
                          <a:effectLst/>
                          <a:latin typeface="Calibri" charset="0"/>
                        </a:rPr>
                        <a:t>) adopted by policymakers, national research and development partners, and the private sector, in 7 priority countries and other locations</a:t>
                      </a:r>
                    </a:p>
                  </a:txBody>
                  <a:tcPr marL="6350" marR="6350" marT="6350" marB="0" anchor="ctr"/>
                </a:tc>
              </a:tr>
              <a:tr h="271778">
                <a:tc>
                  <a:txBody>
                    <a:bodyPr/>
                    <a:lstStyle/>
                    <a:p>
                      <a:pPr algn="l" fontAlgn="ctr"/>
                      <a:endParaRPr lang="en-US" sz="2000" b="0" i="0" u="none" strike="noStrike" dirty="0">
                        <a:solidFill>
                          <a:srgbClr val="000000"/>
                        </a:solidFill>
                        <a:effectLst/>
                        <a:latin typeface="Calibri" charset="0"/>
                      </a:endParaRPr>
                    </a:p>
                  </a:txBody>
                  <a:tcPr marL="6350" marR="6350" marT="6350" marB="0" anchor="ctr"/>
                </a:tc>
              </a:tr>
            </a:tbl>
          </a:graphicData>
        </a:graphic>
      </p:graphicFrame>
    </p:spTree>
    <p:extLst>
      <p:ext uri="{BB962C8B-B14F-4D97-AF65-F5344CB8AC3E}">
        <p14:creationId xmlns:p14="http://schemas.microsoft.com/office/powerpoint/2010/main" val="348451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Animal Genetic flagship objectives</a:t>
            </a:r>
            <a:endParaRPr lang="en-US" b="1" i="1" dirty="0"/>
          </a:p>
        </p:txBody>
      </p:sp>
      <p:sp>
        <p:nvSpPr>
          <p:cNvPr id="3" name="Content Placeholder 2"/>
          <p:cNvSpPr>
            <a:spLocks noGrp="1"/>
          </p:cNvSpPr>
          <p:nvPr>
            <p:ph idx="1"/>
          </p:nvPr>
        </p:nvSpPr>
        <p:spPr>
          <a:xfrm>
            <a:off x="681038" y="1978024"/>
            <a:ext cx="8869362" cy="5032375"/>
          </a:xfrm>
        </p:spPr>
        <p:txBody>
          <a:bodyPr/>
          <a:lstStyle/>
          <a:p>
            <a:r>
              <a:rPr lang="en-US" dirty="0"/>
              <a:t>Identify and promote the most appropriate existing livestock breeds for systems and value chains (including promotion of breed substitution as relevant). </a:t>
            </a:r>
          </a:p>
          <a:p>
            <a:r>
              <a:rPr lang="en-US" dirty="0"/>
              <a:t>Develop improved breeds, capitalizing on recent advances in genomic and reproductive technologies (within-breed improvement, </a:t>
            </a:r>
            <a:r>
              <a:rPr lang="en-US" dirty="0" smtClean="0"/>
              <a:t>cross-breeding </a:t>
            </a:r>
            <a:r>
              <a:rPr lang="en-US" dirty="0" err="1" smtClean="0"/>
              <a:t>etc</a:t>
            </a:r>
            <a:r>
              <a:rPr lang="en-US" dirty="0" smtClean="0"/>
              <a:t>).</a:t>
            </a:r>
            <a:endParaRPr lang="en-US" dirty="0"/>
          </a:p>
          <a:p>
            <a:r>
              <a:rPr lang="en-US" dirty="0"/>
              <a:t>Develop effective delivery systems (public–private partnerships, community breeding </a:t>
            </a:r>
            <a:r>
              <a:rPr lang="en-US" dirty="0" smtClean="0"/>
              <a:t>schemes </a:t>
            </a:r>
            <a:r>
              <a:rPr lang="en-US" dirty="0" err="1" smtClean="0"/>
              <a:t>etc</a:t>
            </a:r>
            <a:r>
              <a:rPr lang="en-US" dirty="0" smtClean="0"/>
              <a:t>). </a:t>
            </a:r>
          </a:p>
          <a:p>
            <a:endParaRPr lang="en-US" dirty="0"/>
          </a:p>
          <a:p>
            <a:endParaRPr lang="en-US" dirty="0" smtClean="0"/>
          </a:p>
          <a:p>
            <a:endParaRPr lang="en-US" dirty="0"/>
          </a:p>
          <a:p>
            <a:endParaRPr lang="en-US" dirty="0"/>
          </a:p>
        </p:txBody>
      </p:sp>
      <p:pic>
        <p:nvPicPr>
          <p:cNvPr id="10" name="Picture 9"/>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spTree>
    <p:extLst>
      <p:ext uri="{BB962C8B-B14F-4D97-AF65-F5344CB8AC3E}">
        <p14:creationId xmlns:p14="http://schemas.microsoft.com/office/powerpoint/2010/main" val="15786729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27520"/>
            <a:ext cx="8229600" cy="1143000"/>
          </a:xfrm>
        </p:spPr>
        <p:txBody>
          <a:bodyPr>
            <a:noAutofit/>
          </a:bodyPr>
          <a:lstStyle/>
          <a:p>
            <a:pPr algn="ctr"/>
            <a:r>
              <a:rPr lang="es-ES_tradnl" sz="2800" b="1" i="1" dirty="0" err="1"/>
              <a:t>Cluster</a:t>
            </a:r>
            <a:r>
              <a:rPr lang="es-ES_tradnl" sz="2800" b="1" i="1" dirty="0"/>
              <a:t> </a:t>
            </a:r>
            <a:r>
              <a:rPr lang="es-ES_tradnl" sz="2800" b="1" i="1" dirty="0" smtClean="0"/>
              <a:t>of </a:t>
            </a:r>
            <a:r>
              <a:rPr lang="es-ES_tradnl" sz="2800" b="1" i="1" dirty="0" err="1" smtClean="0"/>
              <a:t>activities</a:t>
            </a:r>
            <a:r>
              <a:rPr lang="es-ES_tradnl" sz="2800" b="1" i="1" dirty="0" smtClean="0"/>
              <a:t> (</a:t>
            </a:r>
            <a:r>
              <a:rPr lang="es-ES_tradnl" sz="2800" b="1" i="1" dirty="0" err="1" smtClean="0"/>
              <a:t>CoA</a:t>
            </a:r>
            <a:r>
              <a:rPr lang="es-ES_tradnl" sz="2800" b="1" i="1" dirty="0" smtClean="0"/>
              <a:t>) 4</a:t>
            </a:r>
            <a:br>
              <a:rPr lang="es-ES_tradnl" sz="2800" b="1" i="1" dirty="0" smtClean="0"/>
            </a:br>
            <a:r>
              <a:rPr lang="es-ES_tradnl" sz="2800" b="1" i="1" dirty="0" err="1" smtClean="0"/>
              <a:t>Policy</a:t>
            </a:r>
            <a:r>
              <a:rPr lang="es-ES_tradnl" sz="2800" b="1" i="1" dirty="0" smtClean="0"/>
              <a:t> </a:t>
            </a:r>
            <a:r>
              <a:rPr lang="es-ES_tradnl" sz="2800" b="1" i="1" dirty="0"/>
              <a:t>and </a:t>
            </a:r>
            <a:r>
              <a:rPr lang="es-ES_tradnl" sz="2800" b="1" i="1" dirty="0" err="1"/>
              <a:t>institutional</a:t>
            </a:r>
            <a:r>
              <a:rPr lang="es-ES_tradnl" sz="2800" b="1" i="1" dirty="0"/>
              <a:t> </a:t>
            </a:r>
            <a:r>
              <a:rPr lang="es-ES_tradnl" sz="2800" b="1" i="1" dirty="0" err="1"/>
              <a:t>support</a:t>
            </a:r>
            <a:endParaRPr lang="en-GB" sz="2800" b="1" i="1" dirty="0"/>
          </a:p>
        </p:txBody>
      </p:sp>
      <p:pic>
        <p:nvPicPr>
          <p:cNvPr id="5" name="Picture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graphicFrame>
        <p:nvGraphicFramePr>
          <p:cNvPr id="9" name="Table 8"/>
          <p:cNvGraphicFramePr>
            <a:graphicFrameLocks noGrp="1"/>
          </p:cNvGraphicFramePr>
          <p:nvPr>
            <p:extLst>
              <p:ext uri="{D42A27DB-BD31-4B8C-83A1-F6EECF244321}">
                <p14:modId xmlns:p14="http://schemas.microsoft.com/office/powerpoint/2010/main" val="1122830975"/>
              </p:ext>
            </p:extLst>
          </p:nvPr>
        </p:nvGraphicFramePr>
        <p:xfrm>
          <a:off x="838200" y="1720307"/>
          <a:ext cx="8403055" cy="1631950"/>
        </p:xfrm>
        <a:graphic>
          <a:graphicData uri="http://schemas.openxmlformats.org/drawingml/2006/table">
            <a:tbl>
              <a:tblPr>
                <a:tableStyleId>{5C22544A-7EE6-4342-B048-85BDC9FD1C3A}</a:tableStyleId>
              </a:tblPr>
              <a:tblGrid>
                <a:gridCol w="8403055"/>
              </a:tblGrid>
              <a:tr h="406400">
                <a:tc>
                  <a:txBody>
                    <a:bodyPr/>
                    <a:lstStyle/>
                    <a:p>
                      <a:pPr algn="ctr" fontAlgn="ctr"/>
                      <a:r>
                        <a:rPr lang="en-US" sz="2000" u="none" strike="noStrike" dirty="0">
                          <a:effectLst/>
                        </a:rPr>
                        <a:t>CoA / Key </a:t>
                      </a:r>
                      <a:r>
                        <a:rPr lang="en-US" sz="2000" u="none" strike="noStrike" dirty="0" smtClean="0">
                          <a:effectLst/>
                        </a:rPr>
                        <a:t>Outputs 2017 (POWB)</a:t>
                      </a:r>
                      <a:endParaRPr lang="en-US" sz="2000" b="1" i="0" u="none" strike="noStrike" dirty="0">
                        <a:solidFill>
                          <a:srgbClr val="000000"/>
                        </a:solidFill>
                        <a:effectLst/>
                        <a:latin typeface="Calibri" charset="0"/>
                      </a:endParaRPr>
                    </a:p>
                  </a:txBody>
                  <a:tcPr marL="6350" marR="6350" marT="6350" marB="0" anchor="ctr"/>
                </a:tc>
              </a:tr>
              <a:tr h="952500">
                <a:tc>
                  <a:txBody>
                    <a:bodyPr/>
                    <a:lstStyle/>
                    <a:p>
                      <a:pPr algn="just" fontAlgn="ctr"/>
                      <a:r>
                        <a:rPr lang="en-US" sz="2000" b="1" i="0" u="none" strike="noStrike" dirty="0">
                          <a:solidFill>
                            <a:srgbClr val="FF0000"/>
                          </a:solidFill>
                          <a:effectLst/>
                          <a:latin typeface="Calibri" charset="0"/>
                        </a:rPr>
                        <a:t> (vi) The review on published baselines information on best practices and lessons on </a:t>
                      </a:r>
                      <a:r>
                        <a:rPr lang="en-US" sz="2000" b="1" i="0" u="none" strike="noStrike" dirty="0" err="1">
                          <a:solidFill>
                            <a:srgbClr val="FF0000"/>
                          </a:solidFill>
                          <a:effectLst/>
                          <a:latin typeface="Calibri" charset="0"/>
                        </a:rPr>
                        <a:t>AnGR</a:t>
                      </a:r>
                      <a:r>
                        <a:rPr lang="en-US" sz="2000" b="1" i="0" u="none" strike="noStrike" dirty="0">
                          <a:solidFill>
                            <a:srgbClr val="FF0000"/>
                          </a:solidFill>
                          <a:effectLst/>
                          <a:latin typeface="Calibri" charset="0"/>
                        </a:rPr>
                        <a:t> improvement in Africa will contribute to guidelines for improvement and conservation of </a:t>
                      </a:r>
                      <a:r>
                        <a:rPr lang="en-US" sz="2000" b="1" i="0" u="none" strike="noStrike" dirty="0" err="1">
                          <a:solidFill>
                            <a:srgbClr val="FF0000"/>
                          </a:solidFill>
                          <a:effectLst/>
                          <a:latin typeface="Calibri" charset="0"/>
                        </a:rPr>
                        <a:t>AnGR</a:t>
                      </a:r>
                      <a:r>
                        <a:rPr lang="en-US" sz="2000" b="1" i="0" u="none" strike="noStrike" dirty="0">
                          <a:solidFill>
                            <a:srgbClr val="FF0000"/>
                          </a:solidFill>
                          <a:effectLst/>
                          <a:latin typeface="Calibri" charset="0"/>
                        </a:rPr>
                        <a:t> to be adopted by countries. </a:t>
                      </a:r>
                      <a:r>
                        <a:rPr lang="en-US" sz="2000" b="1" i="0" u="none" strike="noStrike" dirty="0" smtClean="0">
                          <a:solidFill>
                            <a:srgbClr val="FF0000"/>
                          </a:solidFill>
                          <a:effectLst/>
                          <a:latin typeface="Calibri" charset="0"/>
                        </a:rPr>
                        <a:t>(Gender</a:t>
                      </a:r>
                      <a:r>
                        <a:rPr lang="en-US" sz="2000" b="1" i="0" u="none" strike="noStrike" baseline="0" dirty="0" smtClean="0">
                          <a:solidFill>
                            <a:srgbClr val="FF0000"/>
                          </a:solidFill>
                          <a:effectLst/>
                          <a:latin typeface="Calibri" charset="0"/>
                        </a:rPr>
                        <a:t> and Youth Dimension)</a:t>
                      </a:r>
                      <a:endParaRPr lang="en-US" sz="2000" b="1" i="0" u="none" strike="noStrike" dirty="0">
                        <a:solidFill>
                          <a:srgbClr val="FF0000"/>
                        </a:solidFill>
                        <a:effectLst/>
                        <a:latin typeface="Calibri" charset="0"/>
                      </a:endParaRPr>
                    </a:p>
                  </a:txBody>
                  <a:tcPr marL="6350" marR="6350" marT="6350"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852441616"/>
              </p:ext>
            </p:extLst>
          </p:nvPr>
        </p:nvGraphicFramePr>
        <p:xfrm>
          <a:off x="1602318" y="3968075"/>
          <a:ext cx="2971800" cy="2611177"/>
        </p:xfrm>
        <a:graphic>
          <a:graphicData uri="http://schemas.openxmlformats.org/drawingml/2006/table">
            <a:tbl>
              <a:tblPr>
                <a:tableStyleId>{5C22544A-7EE6-4342-B048-85BDC9FD1C3A}</a:tableStyleId>
              </a:tblPr>
              <a:tblGrid>
                <a:gridCol w="2971800"/>
              </a:tblGrid>
              <a:tr h="690937">
                <a:tc>
                  <a:txBody>
                    <a:bodyPr/>
                    <a:lstStyle/>
                    <a:p>
                      <a:pPr algn="l" fontAlgn="t"/>
                      <a:r>
                        <a:rPr lang="en-US" sz="1400" u="none" strike="noStrike" dirty="0">
                          <a:effectLst/>
                        </a:rPr>
                        <a:t>1. </a:t>
                      </a:r>
                      <a:r>
                        <a:rPr lang="en-US" sz="1400" u="none" strike="noStrike" dirty="0" smtClean="0">
                          <a:effectLst/>
                        </a:rPr>
                        <a:t>ILRI collate </a:t>
                      </a:r>
                      <a:r>
                        <a:rPr lang="en-US" sz="1400" u="none" strike="noStrike" dirty="0">
                          <a:effectLst/>
                        </a:rPr>
                        <a:t>and publish information on best practices and lessons on </a:t>
                      </a:r>
                      <a:r>
                        <a:rPr lang="en-US" sz="1400" u="none" strike="noStrike" dirty="0" err="1">
                          <a:effectLst/>
                        </a:rPr>
                        <a:t>AnGR</a:t>
                      </a:r>
                      <a:r>
                        <a:rPr lang="en-US" sz="1400" u="none" strike="noStrike" dirty="0">
                          <a:effectLst/>
                        </a:rPr>
                        <a:t> improvement in Africa. </a:t>
                      </a:r>
                      <a:endParaRPr lang="en-US" sz="1400" b="0" i="0" u="none" strike="noStrike" dirty="0">
                        <a:solidFill>
                          <a:srgbClr val="000000"/>
                        </a:solidFill>
                        <a:effectLst/>
                        <a:latin typeface="Calibri" charset="0"/>
                      </a:endParaRPr>
                    </a:p>
                  </a:txBody>
                  <a:tcPr marL="0" marR="0" marT="0" marB="0"/>
                </a:tc>
              </a:tr>
              <a:tr h="528770">
                <a:tc>
                  <a:txBody>
                    <a:bodyPr/>
                    <a:lstStyle/>
                    <a:p>
                      <a:pPr algn="l" fontAlgn="t"/>
                      <a:r>
                        <a:rPr lang="en-US" sz="1400" u="none" strike="noStrike" dirty="0" smtClean="0">
                          <a:effectLst/>
                        </a:rPr>
                        <a:t>2.ILRI </a:t>
                      </a:r>
                      <a:r>
                        <a:rPr lang="en-US" sz="1400" u="none" strike="noStrike" dirty="0">
                          <a:effectLst/>
                        </a:rPr>
                        <a:t>Contribute to policy dialogues and briefs of Access and Benefit Sharing (ABS) of </a:t>
                      </a:r>
                      <a:r>
                        <a:rPr lang="en-US" sz="1400" u="none" strike="noStrike" dirty="0" err="1">
                          <a:effectLst/>
                        </a:rPr>
                        <a:t>AnGr</a:t>
                      </a:r>
                      <a:r>
                        <a:rPr lang="en-US" sz="1400" u="none" strike="noStrike" dirty="0">
                          <a:effectLst/>
                        </a:rPr>
                        <a:t>.</a:t>
                      </a:r>
                      <a:endParaRPr lang="en-US" sz="1400" b="0" i="0" u="none" strike="noStrike" dirty="0">
                        <a:solidFill>
                          <a:srgbClr val="000000"/>
                        </a:solidFill>
                        <a:effectLst/>
                        <a:latin typeface="Calibri" charset="0"/>
                      </a:endParaRPr>
                    </a:p>
                  </a:txBody>
                  <a:tcPr marL="0" marR="0" marT="0" marB="0"/>
                </a:tc>
              </a:tr>
              <a:tr h="352513">
                <a:tc>
                  <a:txBody>
                    <a:bodyPr/>
                    <a:lstStyle/>
                    <a:p>
                      <a:pPr algn="l" fontAlgn="t"/>
                      <a:r>
                        <a:rPr lang="en-US" sz="1400" u="none" strike="noStrike" dirty="0">
                          <a:effectLst/>
                        </a:rPr>
                        <a:t>4. </a:t>
                      </a:r>
                      <a:r>
                        <a:rPr lang="en-US" sz="1400" u="none" strike="noStrike" dirty="0" smtClean="0">
                          <a:effectLst/>
                        </a:rPr>
                        <a:t>ICARDA </a:t>
                      </a:r>
                      <a:r>
                        <a:rPr lang="en-US" sz="1400" u="none" strike="noStrike" dirty="0">
                          <a:effectLst/>
                        </a:rPr>
                        <a:t>Development  of  national sheep and goat  breeding strategies for Ethiopia</a:t>
                      </a:r>
                      <a:endParaRPr lang="en-US" sz="1400" b="0" i="0" u="none" strike="noStrike" dirty="0">
                        <a:solidFill>
                          <a:srgbClr val="000000"/>
                        </a:solidFill>
                        <a:effectLst/>
                        <a:latin typeface="Calibri" charset="0"/>
                      </a:endParaRPr>
                    </a:p>
                  </a:txBody>
                  <a:tcPr marL="0" marR="0" marT="0" marB="0"/>
                </a:tc>
              </a:tr>
              <a:tr h="528770">
                <a:tc>
                  <a:txBody>
                    <a:bodyPr/>
                    <a:lstStyle/>
                    <a:p>
                      <a:pPr algn="l" fontAlgn="t"/>
                      <a:r>
                        <a:rPr lang="en-US" sz="1400" u="none" strike="noStrike" dirty="0">
                          <a:effectLst/>
                        </a:rPr>
                        <a:t>5. ICARDA Guidelines for institutional arrangements for certification of improved rams/bucks from CBBPs</a:t>
                      </a:r>
                      <a:endParaRPr lang="en-US" sz="1400" b="0" i="0" u="none" strike="noStrike" dirty="0">
                        <a:solidFill>
                          <a:srgbClr val="000000"/>
                        </a:solidFill>
                        <a:effectLst/>
                        <a:latin typeface="Calibri" charset="0"/>
                      </a:endParaRPr>
                    </a:p>
                  </a:txBody>
                  <a:tcPr marL="0" marR="0" marT="0" marB="0"/>
                </a:tc>
              </a:tr>
            </a:tbl>
          </a:graphicData>
        </a:graphic>
      </p:graphicFrame>
      <p:sp>
        <p:nvSpPr>
          <p:cNvPr id="11" name="TextBox 10"/>
          <p:cNvSpPr txBox="1"/>
          <p:nvPr/>
        </p:nvSpPr>
        <p:spPr>
          <a:xfrm>
            <a:off x="1602318" y="3502045"/>
            <a:ext cx="2971800" cy="369332"/>
          </a:xfrm>
          <a:prstGeom prst="rect">
            <a:avLst/>
          </a:prstGeom>
          <a:noFill/>
        </p:spPr>
        <p:txBody>
          <a:bodyPr wrap="square" rtlCol="0">
            <a:spAutoFit/>
          </a:bodyPr>
          <a:lstStyle/>
          <a:p>
            <a:pPr algn="ctr"/>
            <a:r>
              <a:rPr lang="en-US" b="1" dirty="0" smtClean="0"/>
              <a:t>Activities</a:t>
            </a:r>
            <a:endParaRPr lang="en-US" b="1" dirty="0"/>
          </a:p>
        </p:txBody>
      </p:sp>
      <p:graphicFrame>
        <p:nvGraphicFramePr>
          <p:cNvPr id="12" name="Table 11"/>
          <p:cNvGraphicFramePr>
            <a:graphicFrameLocks noGrp="1"/>
          </p:cNvGraphicFramePr>
          <p:nvPr>
            <p:extLst>
              <p:ext uri="{D42A27DB-BD31-4B8C-83A1-F6EECF244321}">
                <p14:modId xmlns:p14="http://schemas.microsoft.com/office/powerpoint/2010/main" val="1071081751"/>
              </p:ext>
            </p:extLst>
          </p:nvPr>
        </p:nvGraphicFramePr>
        <p:xfrm>
          <a:off x="6237082" y="3968075"/>
          <a:ext cx="2688258" cy="2626332"/>
        </p:xfrm>
        <a:graphic>
          <a:graphicData uri="http://schemas.openxmlformats.org/drawingml/2006/table">
            <a:tbl>
              <a:tblPr>
                <a:tableStyleId>{5C22544A-7EE6-4342-B048-85BDC9FD1C3A}</a:tableStyleId>
              </a:tblPr>
              <a:tblGrid>
                <a:gridCol w="2688258"/>
              </a:tblGrid>
              <a:tr h="880649">
                <a:tc>
                  <a:txBody>
                    <a:bodyPr/>
                    <a:lstStyle/>
                    <a:p>
                      <a:pPr algn="l" fontAlgn="t"/>
                      <a:r>
                        <a:rPr lang="en-US" sz="1400" b="1" u="none" strike="noStrike" dirty="0">
                          <a:solidFill>
                            <a:schemeClr val="accent6">
                              <a:lumMod val="75000"/>
                            </a:schemeClr>
                          </a:solidFill>
                          <a:effectLst/>
                        </a:rPr>
                        <a:t>Draft of publication submitted</a:t>
                      </a:r>
                      <a:br>
                        <a:rPr lang="en-US" sz="1400" b="1" u="none" strike="noStrike" dirty="0">
                          <a:solidFill>
                            <a:schemeClr val="accent6">
                              <a:lumMod val="75000"/>
                            </a:schemeClr>
                          </a:solidFill>
                          <a:effectLst/>
                        </a:rPr>
                      </a:br>
                      <a:r>
                        <a:rPr lang="en-US" sz="1400" b="1" u="none" strike="noStrike" dirty="0">
                          <a:solidFill>
                            <a:schemeClr val="accent6">
                              <a:lumMod val="75000"/>
                            </a:schemeClr>
                          </a:solidFill>
                          <a:effectLst/>
                        </a:rPr>
                        <a:t/>
                      </a:r>
                      <a:br>
                        <a:rPr lang="en-US" sz="1400" b="1" u="none" strike="noStrike" dirty="0">
                          <a:solidFill>
                            <a:schemeClr val="accent6">
                              <a:lumMod val="75000"/>
                            </a:schemeClr>
                          </a:solidFill>
                          <a:effectLst/>
                        </a:rPr>
                      </a:br>
                      <a:r>
                        <a:rPr lang="en-US" sz="1400" b="1" u="none" strike="noStrike" dirty="0">
                          <a:solidFill>
                            <a:schemeClr val="accent6">
                              <a:lumMod val="75000"/>
                            </a:schemeClr>
                          </a:solidFill>
                          <a:effectLst/>
                        </a:rPr>
                        <a:t>UNDER REVIEW</a:t>
                      </a:r>
                      <a:endParaRPr lang="en-US" sz="1400" b="1" i="0" u="none" strike="noStrike" dirty="0">
                        <a:solidFill>
                          <a:schemeClr val="accent6">
                            <a:lumMod val="75000"/>
                          </a:schemeClr>
                        </a:solidFill>
                        <a:effectLst/>
                        <a:latin typeface="Calibri" charset="0"/>
                      </a:endParaRPr>
                    </a:p>
                  </a:txBody>
                  <a:tcPr marL="0" marR="0" marT="0" marB="0"/>
                </a:tc>
              </a:tr>
              <a:tr h="654631">
                <a:tc>
                  <a:txBody>
                    <a:bodyPr/>
                    <a:lstStyle/>
                    <a:p>
                      <a:pPr algn="l" fontAlgn="t"/>
                      <a:r>
                        <a:rPr lang="en-US" sz="1400" b="1" u="none" strike="noStrike">
                          <a:solidFill>
                            <a:schemeClr val="accent6">
                              <a:lumMod val="75000"/>
                            </a:schemeClr>
                          </a:solidFill>
                          <a:effectLst/>
                        </a:rPr>
                        <a:t>Publications (10 POLICY BRIEFS)</a:t>
                      </a:r>
                      <a:endParaRPr lang="en-US" sz="1400" b="1" i="0" u="none" strike="noStrike">
                        <a:solidFill>
                          <a:schemeClr val="accent6">
                            <a:lumMod val="75000"/>
                          </a:schemeClr>
                        </a:solidFill>
                        <a:effectLst/>
                        <a:latin typeface="Calibri" charset="0"/>
                      </a:endParaRPr>
                    </a:p>
                  </a:txBody>
                  <a:tcPr marL="0" marR="0" marT="0" marB="0"/>
                </a:tc>
              </a:tr>
              <a:tr h="436421">
                <a:tc>
                  <a:txBody>
                    <a:bodyPr/>
                    <a:lstStyle/>
                    <a:p>
                      <a:pPr algn="l" fontAlgn="t"/>
                      <a:r>
                        <a:rPr lang="en-US" sz="1400" b="1" u="none" strike="noStrike" dirty="0">
                          <a:solidFill>
                            <a:schemeClr val="accent6">
                              <a:lumMod val="75000"/>
                            </a:schemeClr>
                          </a:solidFill>
                          <a:effectLst/>
                        </a:rPr>
                        <a:t>Report on breeding strategies</a:t>
                      </a:r>
                      <a:endParaRPr lang="en-US" sz="1400" b="1" i="0" u="none" strike="noStrike" dirty="0">
                        <a:solidFill>
                          <a:schemeClr val="accent6">
                            <a:lumMod val="75000"/>
                          </a:schemeClr>
                        </a:solidFill>
                        <a:effectLst/>
                        <a:latin typeface="Calibri" charset="0"/>
                      </a:endParaRPr>
                    </a:p>
                  </a:txBody>
                  <a:tcPr marL="0" marR="0" marT="0" marB="0"/>
                </a:tc>
              </a:tr>
              <a:tr h="654631">
                <a:tc>
                  <a:txBody>
                    <a:bodyPr/>
                    <a:lstStyle/>
                    <a:p>
                      <a:pPr algn="l" fontAlgn="ctr"/>
                      <a:r>
                        <a:rPr lang="en-US" sz="1400" u="none" strike="noStrike" dirty="0">
                          <a:solidFill>
                            <a:srgbClr val="FF0000"/>
                          </a:solidFill>
                          <a:effectLst/>
                        </a:rPr>
                        <a:t>Guidelines </a:t>
                      </a:r>
                      <a:endParaRPr lang="en-US" sz="1400" b="0" i="0" u="none" strike="noStrike" dirty="0">
                        <a:solidFill>
                          <a:srgbClr val="FF0000"/>
                        </a:solidFill>
                        <a:effectLst/>
                        <a:latin typeface="Calibri" charset="0"/>
                      </a:endParaRPr>
                    </a:p>
                  </a:txBody>
                  <a:tcPr marL="0" marR="0" marT="0" marB="0" anchor="ctr"/>
                </a:tc>
              </a:tr>
            </a:tbl>
          </a:graphicData>
        </a:graphic>
      </p:graphicFrame>
      <p:sp>
        <p:nvSpPr>
          <p:cNvPr id="13" name="TextBox 12"/>
          <p:cNvSpPr txBox="1"/>
          <p:nvPr/>
        </p:nvSpPr>
        <p:spPr>
          <a:xfrm>
            <a:off x="6237082" y="3473824"/>
            <a:ext cx="2688258" cy="369332"/>
          </a:xfrm>
          <a:prstGeom prst="rect">
            <a:avLst/>
          </a:prstGeom>
          <a:noFill/>
        </p:spPr>
        <p:txBody>
          <a:bodyPr wrap="square" rtlCol="0">
            <a:spAutoFit/>
          </a:bodyPr>
          <a:lstStyle/>
          <a:p>
            <a:pPr algn="ctr"/>
            <a:r>
              <a:rPr lang="en-US" b="1" smtClean="0"/>
              <a:t>Deliverables</a:t>
            </a:r>
            <a:endParaRPr lang="en-US" b="1" dirty="0"/>
          </a:p>
        </p:txBody>
      </p:sp>
    </p:spTree>
    <p:extLst>
      <p:ext uri="{BB962C8B-B14F-4D97-AF65-F5344CB8AC3E}">
        <p14:creationId xmlns:p14="http://schemas.microsoft.com/office/powerpoint/2010/main" val="1189964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0564" y="1033854"/>
            <a:ext cx="3871452" cy="5496339"/>
          </a:xfrm>
          <a:prstGeom prst="rect">
            <a:avLst/>
          </a:prstGeom>
        </p:spPr>
      </p:pic>
      <p:sp>
        <p:nvSpPr>
          <p:cNvPr id="6" name="TextBox 5"/>
          <p:cNvSpPr txBox="1"/>
          <p:nvPr/>
        </p:nvSpPr>
        <p:spPr>
          <a:xfrm>
            <a:off x="550564" y="311549"/>
            <a:ext cx="3871452" cy="584775"/>
          </a:xfrm>
          <a:prstGeom prst="rect">
            <a:avLst/>
          </a:prstGeom>
          <a:noFill/>
        </p:spPr>
        <p:txBody>
          <a:bodyPr wrap="square" rtlCol="0">
            <a:spAutoFit/>
          </a:bodyPr>
          <a:lstStyle/>
          <a:p>
            <a:pPr algn="ctr"/>
            <a:r>
              <a:rPr lang="en-US" sz="3200" b="1" dirty="0" smtClean="0"/>
              <a:t>2018</a:t>
            </a:r>
            <a:endParaRPr lang="en-US" sz="3200" b="1" dirty="0"/>
          </a:p>
        </p:txBody>
      </p:sp>
      <p:sp>
        <p:nvSpPr>
          <p:cNvPr id="7" name="TextBox 6"/>
          <p:cNvSpPr txBox="1"/>
          <p:nvPr/>
        </p:nvSpPr>
        <p:spPr>
          <a:xfrm>
            <a:off x="4871259" y="1056714"/>
            <a:ext cx="4618252" cy="461665"/>
          </a:xfrm>
          <a:prstGeom prst="rect">
            <a:avLst/>
          </a:prstGeom>
          <a:noFill/>
        </p:spPr>
        <p:txBody>
          <a:bodyPr wrap="none" rtlCol="0">
            <a:spAutoFit/>
          </a:bodyPr>
          <a:lstStyle/>
          <a:p>
            <a:r>
              <a:rPr lang="en-US" sz="2400" b="1" dirty="0" smtClean="0"/>
              <a:t>Integration ILRI </a:t>
            </a:r>
            <a:r>
              <a:rPr lang="mr-IN" sz="2400" b="1" dirty="0" smtClean="0"/>
              <a:t>–</a:t>
            </a:r>
            <a:r>
              <a:rPr lang="en-US" sz="2400" b="1" dirty="0" smtClean="0"/>
              <a:t> ICARDA activities</a:t>
            </a:r>
            <a:endParaRPr lang="en-US" sz="2400" b="1" dirty="0"/>
          </a:p>
        </p:txBody>
      </p:sp>
      <p:sp>
        <p:nvSpPr>
          <p:cNvPr id="8" name="TextBox 7"/>
          <p:cNvSpPr txBox="1"/>
          <p:nvPr/>
        </p:nvSpPr>
        <p:spPr>
          <a:xfrm>
            <a:off x="4952980" y="1657527"/>
            <a:ext cx="4454809" cy="830997"/>
          </a:xfrm>
          <a:prstGeom prst="rect">
            <a:avLst/>
          </a:prstGeom>
          <a:noFill/>
        </p:spPr>
        <p:txBody>
          <a:bodyPr wrap="none" rtlCol="0">
            <a:spAutoFit/>
          </a:bodyPr>
          <a:lstStyle/>
          <a:p>
            <a:r>
              <a:rPr lang="en-GB" sz="2400" b="1" dirty="0" smtClean="0"/>
              <a:t>Bridging Animal Genetics flagship</a:t>
            </a:r>
          </a:p>
          <a:p>
            <a:r>
              <a:rPr lang="en-GB" sz="2400" b="1" dirty="0" smtClean="0"/>
              <a:t>Other flagships (Health </a:t>
            </a:r>
            <a:r>
              <a:rPr lang="mr-IN" sz="2400" b="1" dirty="0" smtClean="0"/>
              <a:t>…</a:t>
            </a:r>
            <a:r>
              <a:rPr lang="en-GB" sz="2400" b="1" dirty="0" smtClean="0"/>
              <a:t>)</a:t>
            </a:r>
            <a:endParaRPr lang="en-US" sz="2400" b="1" dirty="0"/>
          </a:p>
        </p:txBody>
      </p:sp>
      <p:sp>
        <p:nvSpPr>
          <p:cNvPr id="9" name="TextBox 8"/>
          <p:cNvSpPr txBox="1"/>
          <p:nvPr/>
        </p:nvSpPr>
        <p:spPr>
          <a:xfrm>
            <a:off x="5034702" y="2597652"/>
            <a:ext cx="3981539" cy="830997"/>
          </a:xfrm>
          <a:prstGeom prst="rect">
            <a:avLst/>
          </a:prstGeom>
          <a:noFill/>
        </p:spPr>
        <p:txBody>
          <a:bodyPr wrap="none" rtlCol="0">
            <a:spAutoFit/>
          </a:bodyPr>
          <a:lstStyle/>
          <a:p>
            <a:r>
              <a:rPr lang="en-GB" sz="2400" b="1" dirty="0" smtClean="0"/>
              <a:t>Recruitment of missing skills..</a:t>
            </a:r>
          </a:p>
          <a:p>
            <a:r>
              <a:rPr lang="en-GB" sz="2400" b="1" dirty="0" smtClean="0"/>
              <a:t>(Post-doc level)</a:t>
            </a:r>
            <a:endParaRPr lang="en-US" sz="2400" b="1" dirty="0"/>
          </a:p>
        </p:txBody>
      </p:sp>
      <p:sp>
        <p:nvSpPr>
          <p:cNvPr id="10" name="TextBox 9"/>
          <p:cNvSpPr txBox="1"/>
          <p:nvPr/>
        </p:nvSpPr>
        <p:spPr>
          <a:xfrm>
            <a:off x="6500556" y="326252"/>
            <a:ext cx="1521570" cy="584775"/>
          </a:xfrm>
          <a:prstGeom prst="rect">
            <a:avLst/>
          </a:prstGeom>
          <a:noFill/>
        </p:spPr>
        <p:txBody>
          <a:bodyPr wrap="none" rtlCol="0">
            <a:spAutoFit/>
          </a:bodyPr>
          <a:lstStyle/>
          <a:p>
            <a:r>
              <a:rPr lang="en-US" sz="3200" b="1" dirty="0" smtClean="0"/>
              <a:t>W1/W2</a:t>
            </a:r>
            <a:endParaRPr lang="en-US" sz="3200" b="1" dirty="0"/>
          </a:p>
        </p:txBody>
      </p:sp>
      <p:sp>
        <p:nvSpPr>
          <p:cNvPr id="11" name="TextBox 10"/>
          <p:cNvSpPr txBox="1"/>
          <p:nvPr/>
        </p:nvSpPr>
        <p:spPr>
          <a:xfrm>
            <a:off x="5072802" y="3567844"/>
            <a:ext cx="2856167" cy="461665"/>
          </a:xfrm>
          <a:prstGeom prst="rect">
            <a:avLst/>
          </a:prstGeom>
          <a:noFill/>
        </p:spPr>
        <p:txBody>
          <a:bodyPr wrap="none" rtlCol="0">
            <a:spAutoFit/>
          </a:bodyPr>
          <a:lstStyle/>
          <a:p>
            <a:r>
              <a:rPr lang="en-GB" sz="2400" b="1" dirty="0" smtClean="0"/>
              <a:t>Crosscutting: Gender</a:t>
            </a:r>
            <a:endParaRPr lang="en-US" sz="2400" b="1" dirty="0"/>
          </a:p>
        </p:txBody>
      </p:sp>
      <p:sp>
        <p:nvSpPr>
          <p:cNvPr id="12" name="TextBox 11"/>
          <p:cNvSpPr txBox="1"/>
          <p:nvPr/>
        </p:nvSpPr>
        <p:spPr>
          <a:xfrm>
            <a:off x="5026166" y="4289496"/>
            <a:ext cx="4196790" cy="830997"/>
          </a:xfrm>
          <a:prstGeom prst="rect">
            <a:avLst/>
          </a:prstGeom>
          <a:noFill/>
        </p:spPr>
        <p:txBody>
          <a:bodyPr wrap="none" rtlCol="0">
            <a:spAutoFit/>
          </a:bodyPr>
          <a:lstStyle/>
          <a:p>
            <a:r>
              <a:rPr lang="en-GB" sz="2400" b="1" dirty="0" smtClean="0"/>
              <a:t>Redistribution - shifting  across </a:t>
            </a:r>
          </a:p>
          <a:p>
            <a:r>
              <a:rPr lang="en-GB" sz="2400" b="1" dirty="0" smtClean="0"/>
              <a:t>clusters</a:t>
            </a:r>
            <a:endParaRPr lang="en-US" sz="2400" b="1" dirty="0"/>
          </a:p>
        </p:txBody>
      </p:sp>
      <p:sp>
        <p:nvSpPr>
          <p:cNvPr id="13" name="TextBox 12"/>
          <p:cNvSpPr txBox="1"/>
          <p:nvPr/>
        </p:nvSpPr>
        <p:spPr>
          <a:xfrm>
            <a:off x="6513256" y="5139552"/>
            <a:ext cx="1600503" cy="584775"/>
          </a:xfrm>
          <a:prstGeom prst="rect">
            <a:avLst/>
          </a:prstGeom>
          <a:noFill/>
        </p:spPr>
        <p:txBody>
          <a:bodyPr wrap="none" rtlCol="0">
            <a:spAutoFit/>
          </a:bodyPr>
          <a:lstStyle/>
          <a:p>
            <a:r>
              <a:rPr lang="en-US" sz="3200" b="1" dirty="0" smtClean="0"/>
              <a:t>Bilateral</a:t>
            </a:r>
            <a:endParaRPr lang="en-US" sz="3200" b="1" dirty="0"/>
          </a:p>
        </p:txBody>
      </p:sp>
      <p:sp>
        <p:nvSpPr>
          <p:cNvPr id="14" name="TextBox 13"/>
          <p:cNvSpPr txBox="1"/>
          <p:nvPr/>
        </p:nvSpPr>
        <p:spPr>
          <a:xfrm>
            <a:off x="5824669" y="5981340"/>
            <a:ext cx="2977675" cy="461665"/>
          </a:xfrm>
          <a:prstGeom prst="rect">
            <a:avLst/>
          </a:prstGeom>
          <a:noFill/>
        </p:spPr>
        <p:txBody>
          <a:bodyPr wrap="none" rtlCol="0">
            <a:spAutoFit/>
          </a:bodyPr>
          <a:lstStyle/>
          <a:p>
            <a:r>
              <a:rPr lang="en-US" sz="2400" b="1" dirty="0" smtClean="0"/>
              <a:t>CTLGH </a:t>
            </a:r>
            <a:r>
              <a:rPr lang="en-US" sz="2400" b="1" smtClean="0"/>
              <a:t>(clusters 1-2-3)</a:t>
            </a:r>
            <a:endParaRPr lang="en-US" sz="2400" b="1" dirty="0"/>
          </a:p>
        </p:txBody>
      </p:sp>
    </p:spTree>
    <p:extLst>
      <p:ext uri="{BB962C8B-B14F-4D97-AF65-F5344CB8AC3E}">
        <p14:creationId xmlns:p14="http://schemas.microsoft.com/office/powerpoint/2010/main" val="73452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311549"/>
            <a:ext cx="9906000" cy="584775"/>
          </a:xfrm>
          <a:prstGeom prst="rect">
            <a:avLst/>
          </a:prstGeom>
          <a:noFill/>
        </p:spPr>
        <p:txBody>
          <a:bodyPr wrap="square" rtlCol="0">
            <a:spAutoFit/>
          </a:bodyPr>
          <a:lstStyle/>
          <a:p>
            <a:pPr algn="ctr"/>
            <a:r>
              <a:rPr lang="en-US" sz="3200" b="1" i="1" dirty="0" smtClean="0"/>
              <a:t>CGIAR Platforms 2018</a:t>
            </a:r>
            <a:endParaRPr lang="en-US" sz="3200" b="1" i="1" dirty="0"/>
          </a:p>
        </p:txBody>
      </p:sp>
      <p:sp>
        <p:nvSpPr>
          <p:cNvPr id="7" name="TextBox 6"/>
          <p:cNvSpPr txBox="1"/>
          <p:nvPr/>
        </p:nvSpPr>
        <p:spPr>
          <a:xfrm>
            <a:off x="270457" y="2415664"/>
            <a:ext cx="9813700" cy="584775"/>
          </a:xfrm>
          <a:prstGeom prst="rect">
            <a:avLst/>
          </a:prstGeom>
          <a:noFill/>
        </p:spPr>
        <p:txBody>
          <a:bodyPr wrap="square" rtlCol="0">
            <a:spAutoFit/>
          </a:bodyPr>
          <a:lstStyle/>
          <a:p>
            <a:pPr algn="ctr"/>
            <a:r>
              <a:rPr lang="en-GB" sz="3200" b="1" dirty="0" smtClean="0"/>
              <a:t>Big Data in Agriculture (CIAT)</a:t>
            </a:r>
            <a:endParaRPr lang="en-US" sz="3200" b="1" dirty="0"/>
          </a:p>
        </p:txBody>
      </p:sp>
      <p:sp>
        <p:nvSpPr>
          <p:cNvPr id="8" name="TextBox 7"/>
          <p:cNvSpPr txBox="1"/>
          <p:nvPr/>
        </p:nvSpPr>
        <p:spPr>
          <a:xfrm>
            <a:off x="0" y="4558416"/>
            <a:ext cx="9905999" cy="584775"/>
          </a:xfrm>
          <a:prstGeom prst="rect">
            <a:avLst/>
          </a:prstGeom>
          <a:noFill/>
        </p:spPr>
        <p:txBody>
          <a:bodyPr wrap="square" rtlCol="0">
            <a:spAutoFit/>
          </a:bodyPr>
          <a:lstStyle/>
          <a:p>
            <a:pPr algn="ctr"/>
            <a:r>
              <a:rPr lang="en-GB" sz="3200" b="1" dirty="0" smtClean="0"/>
              <a:t>Excellence in Breeding platform</a:t>
            </a:r>
            <a:endParaRPr lang="en-US" sz="3200" b="1" dirty="0"/>
          </a:p>
        </p:txBody>
      </p:sp>
    </p:spTree>
    <p:extLst>
      <p:ext uri="{BB962C8B-B14F-4D97-AF65-F5344CB8AC3E}">
        <p14:creationId xmlns:p14="http://schemas.microsoft.com/office/powerpoint/2010/main" val="1588611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a:ext>
            </a:extLst>
          </a:blip>
          <a:srcRect/>
          <a:stretch>
            <a:fillRect/>
          </a:stretch>
        </p:blipFill>
        <p:spPr bwMode="auto">
          <a:xfrm>
            <a:off x="522605" y="936308"/>
            <a:ext cx="8860790" cy="4985385"/>
          </a:xfrm>
          <a:prstGeom prst="rect">
            <a:avLst/>
          </a:prstGeom>
          <a:noFill/>
          <a:ln>
            <a:noFill/>
          </a:ln>
        </p:spPr>
      </p:pic>
      <p:sp>
        <p:nvSpPr>
          <p:cNvPr id="5" name="TextBox 4"/>
          <p:cNvSpPr txBox="1"/>
          <p:nvPr/>
        </p:nvSpPr>
        <p:spPr>
          <a:xfrm flipH="1">
            <a:off x="381000" y="243181"/>
            <a:ext cx="9002395" cy="461665"/>
          </a:xfrm>
          <a:prstGeom prst="rect">
            <a:avLst/>
          </a:prstGeom>
          <a:noFill/>
        </p:spPr>
        <p:txBody>
          <a:bodyPr wrap="square" rtlCol="0">
            <a:spAutoFit/>
          </a:bodyPr>
          <a:lstStyle/>
          <a:p>
            <a:pPr algn="ctr"/>
            <a:r>
              <a:rPr lang="en-US" sz="2400" b="1" dirty="0"/>
              <a:t>Flagship theory of </a:t>
            </a:r>
            <a:r>
              <a:rPr lang="en-US" sz="2400" b="1" dirty="0" smtClean="0"/>
              <a:t>changes 2017</a:t>
            </a:r>
            <a:endParaRPr lang="en-US" sz="2400" b="1" dirty="0"/>
          </a:p>
        </p:txBody>
      </p:sp>
      <p:pic>
        <p:nvPicPr>
          <p:cNvPr id="6" name="Picture 5"/>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47448" y="6052468"/>
            <a:ext cx="689094" cy="634969"/>
          </a:xfrm>
          <a:prstGeom prst="rect">
            <a:avLst/>
          </a:prstGeom>
          <a:noFill/>
          <a:ln>
            <a:noFill/>
          </a:ln>
        </p:spPr>
      </p:pic>
      <p:sp>
        <p:nvSpPr>
          <p:cNvPr id="2" name="TextBox 1"/>
          <p:cNvSpPr txBox="1"/>
          <p:nvPr/>
        </p:nvSpPr>
        <p:spPr>
          <a:xfrm>
            <a:off x="759772" y="5992392"/>
            <a:ext cx="6917150" cy="738664"/>
          </a:xfrm>
          <a:prstGeom prst="rect">
            <a:avLst/>
          </a:prstGeom>
          <a:noFill/>
        </p:spPr>
        <p:txBody>
          <a:bodyPr wrap="none" rtlCol="0">
            <a:spAutoFit/>
          </a:bodyPr>
          <a:lstStyle/>
          <a:p>
            <a:pPr algn="ctr"/>
            <a:r>
              <a:rPr lang="en-US" sz="2400" dirty="0" smtClean="0"/>
              <a:t>ILRI</a:t>
            </a:r>
            <a:r>
              <a:rPr lang="en-US" dirty="0" smtClean="0"/>
              <a:t>, SLU, CIAT, </a:t>
            </a:r>
            <a:r>
              <a:rPr lang="en-US" sz="2400" dirty="0" smtClean="0"/>
              <a:t>ICARDA</a:t>
            </a:r>
          </a:p>
          <a:p>
            <a:pPr algn="ctr"/>
            <a:r>
              <a:rPr lang="en-US" dirty="0" smtClean="0"/>
              <a:t>(</a:t>
            </a:r>
            <a:r>
              <a:rPr lang="en-US" dirty="0" err="1" smtClean="0"/>
              <a:t>Wageningen</a:t>
            </a:r>
            <a:r>
              <a:rPr lang="en-US" dirty="0" smtClean="0"/>
              <a:t>, University of Edinburgh/SRUC, University of Nottingham) </a:t>
            </a:r>
            <a:endParaRPr lang="en-US" dirty="0"/>
          </a:p>
        </p:txBody>
      </p:sp>
    </p:spTree>
    <p:extLst>
      <p:ext uri="{BB962C8B-B14F-4D97-AF65-F5344CB8AC3E}">
        <p14:creationId xmlns:p14="http://schemas.microsoft.com/office/powerpoint/2010/main" val="20416368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a:ext>
            </a:extLst>
          </a:blip>
          <a:srcRect/>
          <a:stretch>
            <a:fillRect/>
          </a:stretch>
        </p:blipFill>
        <p:spPr bwMode="auto">
          <a:xfrm>
            <a:off x="522605" y="936308"/>
            <a:ext cx="8860790" cy="4985385"/>
          </a:xfrm>
          <a:prstGeom prst="rect">
            <a:avLst/>
          </a:prstGeom>
          <a:noFill/>
          <a:ln>
            <a:noFill/>
          </a:ln>
        </p:spPr>
      </p:pic>
      <p:sp>
        <p:nvSpPr>
          <p:cNvPr id="5" name="TextBox 4"/>
          <p:cNvSpPr txBox="1"/>
          <p:nvPr/>
        </p:nvSpPr>
        <p:spPr>
          <a:xfrm flipH="1">
            <a:off x="381000" y="243181"/>
            <a:ext cx="9002395" cy="461665"/>
          </a:xfrm>
          <a:prstGeom prst="rect">
            <a:avLst/>
          </a:prstGeom>
          <a:noFill/>
        </p:spPr>
        <p:txBody>
          <a:bodyPr wrap="square" rtlCol="0">
            <a:spAutoFit/>
          </a:bodyPr>
          <a:lstStyle/>
          <a:p>
            <a:pPr algn="ctr"/>
            <a:r>
              <a:rPr lang="en-US" sz="2400" b="1" dirty="0"/>
              <a:t>Flagship theory of </a:t>
            </a:r>
            <a:r>
              <a:rPr lang="en-US" sz="2400" b="1" dirty="0" smtClean="0"/>
              <a:t>changes 2018</a:t>
            </a:r>
            <a:endParaRPr lang="en-US" sz="2400" b="1" dirty="0"/>
          </a:p>
        </p:txBody>
      </p:sp>
      <p:pic>
        <p:nvPicPr>
          <p:cNvPr id="6" name="Picture 5"/>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47448" y="6052468"/>
            <a:ext cx="689094" cy="634969"/>
          </a:xfrm>
          <a:prstGeom prst="rect">
            <a:avLst/>
          </a:prstGeom>
          <a:noFill/>
          <a:ln>
            <a:noFill/>
          </a:ln>
        </p:spPr>
      </p:pic>
      <p:sp>
        <p:nvSpPr>
          <p:cNvPr id="2" name="TextBox 1"/>
          <p:cNvSpPr txBox="1"/>
          <p:nvPr/>
        </p:nvSpPr>
        <p:spPr>
          <a:xfrm>
            <a:off x="759772" y="5992392"/>
            <a:ext cx="6917150" cy="738664"/>
          </a:xfrm>
          <a:prstGeom prst="rect">
            <a:avLst/>
          </a:prstGeom>
          <a:noFill/>
        </p:spPr>
        <p:txBody>
          <a:bodyPr wrap="none" rtlCol="0">
            <a:spAutoFit/>
          </a:bodyPr>
          <a:lstStyle/>
          <a:p>
            <a:pPr algn="ctr"/>
            <a:r>
              <a:rPr lang="en-US" sz="2400" dirty="0" smtClean="0"/>
              <a:t>ILRI</a:t>
            </a:r>
            <a:r>
              <a:rPr lang="en-US" dirty="0" smtClean="0"/>
              <a:t>, SLU, CIAT, </a:t>
            </a:r>
            <a:r>
              <a:rPr lang="en-US" sz="2400" dirty="0" smtClean="0"/>
              <a:t>ICARDA</a:t>
            </a:r>
          </a:p>
          <a:p>
            <a:pPr algn="ctr"/>
            <a:r>
              <a:rPr lang="en-US" dirty="0" smtClean="0"/>
              <a:t>(</a:t>
            </a:r>
            <a:r>
              <a:rPr lang="en-US" dirty="0" err="1" smtClean="0"/>
              <a:t>Wageningen</a:t>
            </a:r>
            <a:r>
              <a:rPr lang="en-US" dirty="0" smtClean="0"/>
              <a:t>, University of Edinburgh/SRUC, University of Nottingham) </a:t>
            </a:r>
            <a:endParaRPr lang="en-US" dirty="0"/>
          </a:p>
        </p:txBody>
      </p:sp>
      <p:cxnSp>
        <p:nvCxnSpPr>
          <p:cNvPr id="10" name="Straight Arrow Connector 9"/>
          <p:cNvCxnSpPr/>
          <p:nvPr/>
        </p:nvCxnSpPr>
        <p:spPr>
          <a:xfrm>
            <a:off x="4053840" y="1600200"/>
            <a:ext cx="828357" cy="38100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933314" y="3867626"/>
            <a:ext cx="156846" cy="39957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796154" y="2578179"/>
            <a:ext cx="215583" cy="34790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3906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a:ext>
            </a:extLst>
          </a:blip>
          <a:srcRect/>
          <a:stretch>
            <a:fillRect/>
          </a:stretch>
        </p:blipFill>
        <p:spPr bwMode="auto">
          <a:xfrm>
            <a:off x="502919" y="885964"/>
            <a:ext cx="8860790" cy="4985385"/>
          </a:xfrm>
          <a:prstGeom prst="rect">
            <a:avLst/>
          </a:prstGeom>
          <a:noFill/>
          <a:ln>
            <a:noFill/>
          </a:ln>
        </p:spPr>
      </p:pic>
      <p:sp>
        <p:nvSpPr>
          <p:cNvPr id="5" name="TextBox 4"/>
          <p:cNvSpPr txBox="1"/>
          <p:nvPr/>
        </p:nvSpPr>
        <p:spPr>
          <a:xfrm flipH="1">
            <a:off x="381000" y="243181"/>
            <a:ext cx="9002395" cy="461665"/>
          </a:xfrm>
          <a:prstGeom prst="rect">
            <a:avLst/>
          </a:prstGeom>
          <a:noFill/>
        </p:spPr>
        <p:txBody>
          <a:bodyPr wrap="square" rtlCol="0">
            <a:spAutoFit/>
          </a:bodyPr>
          <a:lstStyle/>
          <a:p>
            <a:pPr algn="ctr"/>
            <a:r>
              <a:rPr lang="en-US" sz="2400" b="1" dirty="0"/>
              <a:t>Flagship theory of </a:t>
            </a:r>
            <a:r>
              <a:rPr lang="en-US" sz="2400" b="1" dirty="0" smtClean="0"/>
              <a:t>changes 2018</a:t>
            </a:r>
            <a:endParaRPr lang="en-US" sz="2400" b="1" dirty="0"/>
          </a:p>
        </p:txBody>
      </p:sp>
      <p:pic>
        <p:nvPicPr>
          <p:cNvPr id="6" name="Picture 5"/>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47448" y="6052468"/>
            <a:ext cx="689094" cy="634969"/>
          </a:xfrm>
          <a:prstGeom prst="rect">
            <a:avLst/>
          </a:prstGeom>
          <a:noFill/>
          <a:ln>
            <a:noFill/>
          </a:ln>
        </p:spPr>
      </p:pic>
      <p:sp>
        <p:nvSpPr>
          <p:cNvPr id="2" name="TextBox 1"/>
          <p:cNvSpPr txBox="1"/>
          <p:nvPr/>
        </p:nvSpPr>
        <p:spPr>
          <a:xfrm>
            <a:off x="759772" y="5992392"/>
            <a:ext cx="6917150" cy="738664"/>
          </a:xfrm>
          <a:prstGeom prst="rect">
            <a:avLst/>
          </a:prstGeom>
          <a:noFill/>
        </p:spPr>
        <p:txBody>
          <a:bodyPr wrap="none" rtlCol="0">
            <a:spAutoFit/>
          </a:bodyPr>
          <a:lstStyle/>
          <a:p>
            <a:pPr algn="ctr"/>
            <a:r>
              <a:rPr lang="en-US" sz="2400" dirty="0" smtClean="0"/>
              <a:t>ILRI</a:t>
            </a:r>
            <a:r>
              <a:rPr lang="en-US" dirty="0" smtClean="0"/>
              <a:t>, SLU, CIAT, </a:t>
            </a:r>
            <a:r>
              <a:rPr lang="en-US" sz="2400" dirty="0" smtClean="0"/>
              <a:t>ICARDA</a:t>
            </a:r>
          </a:p>
          <a:p>
            <a:pPr algn="ctr"/>
            <a:r>
              <a:rPr lang="en-US" dirty="0" smtClean="0"/>
              <a:t>(</a:t>
            </a:r>
            <a:r>
              <a:rPr lang="en-US" dirty="0" err="1" smtClean="0"/>
              <a:t>Wageningen</a:t>
            </a:r>
            <a:r>
              <a:rPr lang="en-US" dirty="0" smtClean="0"/>
              <a:t>, University of Edinburgh/SRUC, University of Nottingham) </a:t>
            </a:r>
            <a:endParaRPr lang="en-US" dirty="0"/>
          </a:p>
        </p:txBody>
      </p:sp>
      <p:sp>
        <p:nvSpPr>
          <p:cNvPr id="3" name="Oval 2"/>
          <p:cNvSpPr/>
          <p:nvPr/>
        </p:nvSpPr>
        <p:spPr>
          <a:xfrm>
            <a:off x="4673138" y="3303746"/>
            <a:ext cx="1524000" cy="1127760"/>
          </a:xfrm>
          <a:prstGeom prst="ellipse">
            <a:avLst/>
          </a:prstGeom>
          <a:solidFill>
            <a:srgbClr val="FFC000">
              <a:alpha val="22000"/>
            </a:srgbClr>
          </a:solidFill>
          <a:ln>
            <a:solidFill>
              <a:schemeClr val="accent1">
                <a:shade val="50000"/>
                <a:alpha val="2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573635" y="1365156"/>
            <a:ext cx="1524000" cy="1127760"/>
          </a:xfrm>
          <a:prstGeom prst="ellipse">
            <a:avLst/>
          </a:prstGeom>
          <a:solidFill>
            <a:srgbClr val="FFC000">
              <a:alpha val="22000"/>
            </a:srgbClr>
          </a:solidFill>
          <a:ln>
            <a:solidFill>
              <a:schemeClr val="accent1">
                <a:shade val="50000"/>
                <a:alpha val="2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a:off x="4053840" y="1600200"/>
            <a:ext cx="828357" cy="38100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933314" y="3834376"/>
            <a:ext cx="156846" cy="39957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796154" y="2578179"/>
            <a:ext cx="215583" cy="34790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06978" y="5104015"/>
            <a:ext cx="652743" cy="369332"/>
          </a:xfrm>
          <a:prstGeom prst="rect">
            <a:avLst/>
          </a:prstGeom>
          <a:noFill/>
        </p:spPr>
        <p:txBody>
          <a:bodyPr wrap="none" rtlCol="0">
            <a:spAutoFit/>
          </a:bodyPr>
          <a:lstStyle/>
          <a:p>
            <a:r>
              <a:rPr lang="en-US" smtClean="0"/>
              <a:t>2018</a:t>
            </a:r>
            <a:endParaRPr lang="en-US"/>
          </a:p>
        </p:txBody>
      </p:sp>
      <p:sp>
        <p:nvSpPr>
          <p:cNvPr id="12" name="TextBox 11"/>
          <p:cNvSpPr txBox="1"/>
          <p:nvPr/>
        </p:nvSpPr>
        <p:spPr>
          <a:xfrm>
            <a:off x="5138909" y="5104015"/>
            <a:ext cx="652743" cy="369332"/>
          </a:xfrm>
          <a:prstGeom prst="rect">
            <a:avLst/>
          </a:prstGeom>
          <a:noFill/>
        </p:spPr>
        <p:txBody>
          <a:bodyPr wrap="none" rtlCol="0">
            <a:spAutoFit/>
          </a:bodyPr>
          <a:lstStyle/>
          <a:p>
            <a:r>
              <a:rPr lang="en-US" dirty="0" smtClean="0"/>
              <a:t>2019</a:t>
            </a:r>
            <a:endParaRPr lang="en-US" dirty="0"/>
          </a:p>
        </p:txBody>
      </p:sp>
    </p:spTree>
    <p:extLst>
      <p:ext uri="{BB962C8B-B14F-4D97-AF65-F5344CB8AC3E}">
        <p14:creationId xmlns:p14="http://schemas.microsoft.com/office/powerpoint/2010/main" val="19365937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838" y="-132230"/>
            <a:ext cx="8543925" cy="1325563"/>
          </a:xfrm>
        </p:spPr>
        <p:txBody>
          <a:bodyPr/>
          <a:lstStyle/>
          <a:p>
            <a:pPr algn="ctr"/>
            <a:r>
              <a:rPr lang="en-US" sz="5400" b="1" dirty="0" smtClean="0"/>
              <a:t>Budget </a:t>
            </a:r>
            <a:endParaRPr lang="en-US" sz="5400" b="1" dirty="0"/>
          </a:p>
        </p:txBody>
      </p:sp>
      <p:sp>
        <p:nvSpPr>
          <p:cNvPr id="5" name="TextBox 4"/>
          <p:cNvSpPr txBox="1"/>
          <p:nvPr/>
        </p:nvSpPr>
        <p:spPr>
          <a:xfrm>
            <a:off x="135802" y="1181030"/>
            <a:ext cx="5459240" cy="3724096"/>
          </a:xfrm>
          <a:prstGeom prst="rect">
            <a:avLst/>
          </a:prstGeom>
          <a:noFill/>
        </p:spPr>
        <p:txBody>
          <a:bodyPr wrap="square" rtlCol="0">
            <a:spAutoFit/>
          </a:bodyPr>
          <a:lstStyle/>
          <a:p>
            <a:r>
              <a:rPr lang="en-US" sz="2800" b="1" dirty="0" smtClean="0"/>
              <a:t>2017</a:t>
            </a:r>
          </a:p>
          <a:p>
            <a:endParaRPr lang="en-US" sz="2800" b="1" dirty="0" smtClean="0"/>
          </a:p>
          <a:p>
            <a:r>
              <a:rPr lang="en-US" sz="2800" dirty="0" smtClean="0"/>
              <a:t>W1/W2</a:t>
            </a:r>
            <a:r>
              <a:rPr lang="en-US" sz="2800" dirty="0"/>
              <a:t>: US$2,990,000</a:t>
            </a:r>
          </a:p>
          <a:p>
            <a:r>
              <a:rPr lang="en-US" sz="2800" dirty="0"/>
              <a:t>Bilateral: US$ </a:t>
            </a:r>
            <a:r>
              <a:rPr lang="en-US" sz="2800" dirty="0" smtClean="0"/>
              <a:t>8,280,473</a:t>
            </a:r>
          </a:p>
          <a:p>
            <a:r>
              <a:rPr lang="en-US" sz="2800" dirty="0" smtClean="0"/>
              <a:t/>
            </a:r>
            <a:br>
              <a:rPr lang="en-US" sz="2800" dirty="0" smtClean="0"/>
            </a:br>
            <a:r>
              <a:rPr lang="en-US" sz="2800" dirty="0" smtClean="0"/>
              <a:t>17% overhead: 1,407,681 US$</a:t>
            </a:r>
          </a:p>
          <a:p>
            <a:r>
              <a:rPr lang="en-US" sz="2800" dirty="0" smtClean="0"/>
              <a:t>ILRI Reserve: 156,000 US$</a:t>
            </a:r>
            <a:endParaRPr lang="en-US" sz="2800" dirty="0"/>
          </a:p>
          <a:p>
            <a:endParaRPr lang="en-US" sz="4000" b="1" dirty="0"/>
          </a:p>
        </p:txBody>
      </p:sp>
      <p:sp>
        <p:nvSpPr>
          <p:cNvPr id="6" name="TextBox 5"/>
          <p:cNvSpPr txBox="1"/>
          <p:nvPr/>
        </p:nvSpPr>
        <p:spPr>
          <a:xfrm>
            <a:off x="5064760" y="1159542"/>
            <a:ext cx="4644413" cy="3108543"/>
          </a:xfrm>
          <a:prstGeom prst="rect">
            <a:avLst/>
          </a:prstGeom>
          <a:noFill/>
        </p:spPr>
        <p:txBody>
          <a:bodyPr wrap="none" rtlCol="0">
            <a:spAutoFit/>
          </a:bodyPr>
          <a:lstStyle/>
          <a:p>
            <a:r>
              <a:rPr lang="en-US" sz="2800" b="1" dirty="0" smtClean="0"/>
              <a:t>2018</a:t>
            </a:r>
          </a:p>
          <a:p>
            <a:endParaRPr lang="en-US" sz="2800" b="1" dirty="0" smtClean="0"/>
          </a:p>
          <a:p>
            <a:r>
              <a:rPr lang="en-US" sz="2800" dirty="0" smtClean="0"/>
              <a:t>W1/W2</a:t>
            </a:r>
            <a:r>
              <a:rPr lang="en-US" sz="2800" dirty="0"/>
              <a:t>: </a:t>
            </a:r>
            <a:r>
              <a:rPr lang="en-US" sz="2800" dirty="0" smtClean="0"/>
              <a:t>US$1,790,000</a:t>
            </a:r>
            <a:endParaRPr lang="en-US" sz="2800" dirty="0"/>
          </a:p>
          <a:p>
            <a:r>
              <a:rPr lang="en-US" sz="2800" dirty="0"/>
              <a:t>Bilateral: US$ </a:t>
            </a:r>
            <a:r>
              <a:rPr lang="en-US" sz="2800" dirty="0" smtClean="0"/>
              <a:t>7,350,000</a:t>
            </a:r>
          </a:p>
          <a:p>
            <a:r>
              <a:rPr lang="en-US" sz="2800" dirty="0" smtClean="0"/>
              <a:t/>
            </a:r>
            <a:br>
              <a:rPr lang="en-US" sz="2800" dirty="0" smtClean="0"/>
            </a:br>
            <a:r>
              <a:rPr lang="en-US" sz="2800" dirty="0" smtClean="0"/>
              <a:t>17% overhead: 1,249,500 US$ </a:t>
            </a:r>
          </a:p>
          <a:p>
            <a:r>
              <a:rPr lang="en-US" sz="2800" dirty="0" smtClean="0"/>
              <a:t>ILRI Reserve: 0</a:t>
            </a:r>
            <a:endParaRPr lang="en-US" sz="2800" b="1" dirty="0"/>
          </a:p>
        </p:txBody>
      </p:sp>
      <p:sp>
        <p:nvSpPr>
          <p:cNvPr id="7" name="TextBox 6"/>
          <p:cNvSpPr txBox="1"/>
          <p:nvPr/>
        </p:nvSpPr>
        <p:spPr>
          <a:xfrm>
            <a:off x="3876073" y="4771151"/>
            <a:ext cx="4704558" cy="643253"/>
          </a:xfrm>
          <a:prstGeom prst="rect">
            <a:avLst/>
          </a:prstGeom>
          <a:noFill/>
        </p:spPr>
        <p:txBody>
          <a:bodyPr wrap="none" rtlCol="0">
            <a:spAutoFit/>
          </a:bodyPr>
          <a:lstStyle/>
          <a:p>
            <a:r>
              <a:rPr lang="en-US" sz="3200" b="1" dirty="0" smtClean="0"/>
              <a:t>Mind </a:t>
            </a:r>
            <a:r>
              <a:rPr lang="en-US" sz="3200" b="1" smtClean="0"/>
              <a:t>the gap:  </a:t>
            </a:r>
            <a:r>
              <a:rPr lang="en-GB" sz="3200" b="1" dirty="0" smtClean="0"/>
              <a:t>2,1 millions</a:t>
            </a:r>
            <a:endParaRPr lang="en-US" sz="3200" b="1" dirty="0"/>
          </a:p>
        </p:txBody>
      </p:sp>
      <p:sp>
        <p:nvSpPr>
          <p:cNvPr id="10" name="TextBox 9"/>
          <p:cNvSpPr txBox="1"/>
          <p:nvPr/>
        </p:nvSpPr>
        <p:spPr>
          <a:xfrm>
            <a:off x="1539310" y="5814980"/>
            <a:ext cx="4594719" cy="707886"/>
          </a:xfrm>
          <a:prstGeom prst="rect">
            <a:avLst/>
          </a:prstGeom>
          <a:noFill/>
        </p:spPr>
        <p:txBody>
          <a:bodyPr wrap="none" rtlCol="0">
            <a:spAutoFit/>
          </a:bodyPr>
          <a:lstStyle/>
          <a:p>
            <a:r>
              <a:rPr lang="en-US" sz="2000" b="1" dirty="0" smtClean="0"/>
              <a:t>China contribution, more CTLGH</a:t>
            </a:r>
          </a:p>
          <a:p>
            <a:r>
              <a:rPr lang="en-US" sz="2000" b="1" dirty="0" smtClean="0"/>
              <a:t>Worst case scenario, underspending 2017</a:t>
            </a:r>
            <a:endParaRPr lang="en-US" sz="2000" b="1" dirty="0"/>
          </a:p>
        </p:txBody>
      </p:sp>
      <p:sp>
        <p:nvSpPr>
          <p:cNvPr id="13" name="Bent Arrow 12"/>
          <p:cNvSpPr/>
          <p:nvPr/>
        </p:nvSpPr>
        <p:spPr>
          <a:xfrm rot="10800000">
            <a:off x="6223000" y="5511650"/>
            <a:ext cx="813816" cy="8686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29443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063" y="26222"/>
            <a:ext cx="8543925" cy="1325563"/>
          </a:xfrm>
        </p:spPr>
        <p:txBody>
          <a:bodyPr/>
          <a:lstStyle/>
          <a:p>
            <a:r>
              <a:rPr lang="en-US" b="1" dirty="0" smtClean="0"/>
              <a:t>Budget Flagship </a:t>
            </a:r>
            <a:r>
              <a:rPr lang="en-GB" b="1" dirty="0" smtClean="0"/>
              <a:t>ILRI. 40% cut 2018</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1389248426"/>
              </p:ext>
            </p:extLst>
          </p:nvPr>
        </p:nvGraphicFramePr>
        <p:xfrm>
          <a:off x="5519057" y="1935868"/>
          <a:ext cx="3984171" cy="3621539"/>
        </p:xfrm>
        <a:graphic>
          <a:graphicData uri="http://schemas.openxmlformats.org/drawingml/2006/table">
            <a:tbl>
              <a:tblPr/>
              <a:tblGrid>
                <a:gridCol w="2863930"/>
                <a:gridCol w="1120241"/>
              </a:tblGrid>
              <a:tr h="241314">
                <a:tc>
                  <a:txBody>
                    <a:bodyPr/>
                    <a:lstStyle/>
                    <a:p>
                      <a:pPr marL="0" marR="0" algn="ctr">
                        <a:spcBef>
                          <a:spcPts val="0"/>
                        </a:spcBef>
                        <a:spcAft>
                          <a:spcPts val="0"/>
                        </a:spcAft>
                      </a:pPr>
                      <a:r>
                        <a:rPr lang="en-US" sz="1100" b="1">
                          <a:solidFill>
                            <a:srgbClr val="1F497D"/>
                          </a:solidFill>
                          <a:effectLst/>
                          <a:latin typeface="Calibri" charset="0"/>
                        </a:rPr>
                        <a:t>Items</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en-US" sz="1100" b="1">
                          <a:solidFill>
                            <a:srgbClr val="1F497D"/>
                          </a:solidFill>
                          <a:effectLst/>
                          <a:latin typeface="Calibri" charset="0"/>
                        </a:rPr>
                        <a:t>Amount USD</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a:solidFill>
                            <a:srgbClr val="1F497D"/>
                          </a:solidFill>
                          <a:effectLst/>
                          <a:latin typeface="Calibri" charset="0"/>
                        </a:rPr>
                        <a:t>Personnel -ILRI Staff</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is-IS" sz="1100">
                          <a:solidFill>
                            <a:srgbClr val="1F497D"/>
                          </a:solidFill>
                          <a:effectLst/>
                          <a:latin typeface="Calibri" charset="0"/>
                        </a:rPr>
                        <a:t>938,604</a:t>
                      </a:r>
                      <a:endParaRPr lang="is-I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a:solidFill>
                            <a:srgbClr val="1F497D"/>
                          </a:solidFill>
                          <a:effectLst/>
                          <a:latin typeface="Calibri" charset="0"/>
                        </a:rPr>
                        <a:t>ICT (incl. co-financing)</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is-IS" sz="1100">
                          <a:solidFill>
                            <a:srgbClr val="1F497D"/>
                          </a:solidFill>
                          <a:effectLst/>
                          <a:latin typeface="Calibri" charset="0"/>
                        </a:rPr>
                        <a:t>69,223</a:t>
                      </a:r>
                      <a:endParaRPr lang="is-I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a:solidFill>
                            <a:srgbClr val="1F497D"/>
                          </a:solidFill>
                          <a:effectLst/>
                          <a:latin typeface="Calibri" charset="0"/>
                        </a:rPr>
                        <a:t>Space (incl. co-financing)</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is-IS" sz="1100">
                          <a:solidFill>
                            <a:srgbClr val="1F497D"/>
                          </a:solidFill>
                          <a:effectLst/>
                          <a:latin typeface="Calibri" charset="0"/>
                        </a:rPr>
                        <a:t>74,432</a:t>
                      </a:r>
                      <a:endParaRPr lang="is-I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a:solidFill>
                            <a:srgbClr val="1F497D"/>
                          </a:solidFill>
                          <a:effectLst/>
                          <a:latin typeface="Calibri" charset="0"/>
                        </a:rPr>
                        <a:t>R&amp;C and Bench fee (incl. co-financing)</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is-IS" sz="1100">
                          <a:solidFill>
                            <a:srgbClr val="1F497D"/>
                          </a:solidFill>
                          <a:effectLst/>
                          <a:latin typeface="Calibri" charset="0"/>
                        </a:rPr>
                        <a:t>256,926</a:t>
                      </a:r>
                      <a:endParaRPr lang="is-I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482628">
                <a:tc>
                  <a:txBody>
                    <a:bodyPr/>
                    <a:lstStyle/>
                    <a:p>
                      <a:pPr marL="0" marR="0">
                        <a:spcBef>
                          <a:spcPts val="0"/>
                        </a:spcBef>
                        <a:spcAft>
                          <a:spcPts val="0"/>
                        </a:spcAft>
                      </a:pPr>
                      <a:r>
                        <a:rPr lang="en-US" sz="1100">
                          <a:solidFill>
                            <a:srgbClr val="1F497D"/>
                          </a:solidFill>
                          <a:effectLst/>
                          <a:latin typeface="Calibri" charset="0"/>
                        </a:rPr>
                        <a:t>Other operational costs (workshop, publication, RMG, etc)</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is-IS" sz="1100">
                          <a:solidFill>
                            <a:srgbClr val="1F497D"/>
                          </a:solidFill>
                          <a:effectLst/>
                          <a:latin typeface="Calibri" charset="0"/>
                        </a:rPr>
                        <a:t>54,842</a:t>
                      </a:r>
                      <a:endParaRPr lang="is-I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dirty="0">
                          <a:solidFill>
                            <a:srgbClr val="1F497D"/>
                          </a:solidFill>
                          <a:effectLst/>
                          <a:latin typeface="Calibri" charset="0"/>
                        </a:rPr>
                        <a:t>Travel</a:t>
                      </a:r>
                      <a:endParaRPr lang="en-US" sz="1100" dirty="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fi-FI" sz="1100">
                          <a:solidFill>
                            <a:srgbClr val="1F497D"/>
                          </a:solidFill>
                          <a:effectLst/>
                          <a:latin typeface="Calibri" charset="0"/>
                        </a:rPr>
                        <a:t>24,750</a:t>
                      </a:r>
                      <a:endParaRPr lang="fi-FI"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b="1">
                          <a:solidFill>
                            <a:srgbClr val="1F497D"/>
                          </a:solidFill>
                          <a:effectLst/>
                          <a:latin typeface="Calibri" charset="0"/>
                        </a:rPr>
                        <a:t>Total Direct Cost</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fi-FI" sz="1100" b="1">
                          <a:solidFill>
                            <a:srgbClr val="1F497D"/>
                          </a:solidFill>
                          <a:effectLst/>
                          <a:latin typeface="Calibri" charset="0"/>
                        </a:rPr>
                        <a:t>1,418,777</a:t>
                      </a:r>
                      <a:endParaRPr lang="fi-FI"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a:solidFill>
                            <a:srgbClr val="1F497D"/>
                          </a:solidFill>
                          <a:effectLst/>
                          <a:latin typeface="Calibri" charset="0"/>
                        </a:rPr>
                        <a:t>Overhead (17%) -incl. co-financing</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fi-FI" sz="1100">
                          <a:solidFill>
                            <a:srgbClr val="1F497D"/>
                          </a:solidFill>
                          <a:effectLst/>
                          <a:latin typeface="Calibri" charset="0"/>
                        </a:rPr>
                        <a:t>340,767</a:t>
                      </a:r>
                      <a:endParaRPr lang="fi-FI"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241314">
                <a:tc>
                  <a:txBody>
                    <a:bodyPr/>
                    <a:lstStyle/>
                    <a:p>
                      <a:pPr marL="0" marR="0">
                        <a:spcBef>
                          <a:spcPts val="0"/>
                        </a:spcBef>
                        <a:spcAft>
                          <a:spcPts val="0"/>
                        </a:spcAft>
                      </a:pPr>
                      <a:r>
                        <a:rPr lang="en-US" sz="1100" b="1">
                          <a:solidFill>
                            <a:srgbClr val="1F497D"/>
                          </a:solidFill>
                          <a:effectLst/>
                          <a:latin typeface="Calibri" charset="0"/>
                        </a:rPr>
                        <a:t>TOTAL</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fi-FI" sz="1100" b="1" dirty="0">
                          <a:solidFill>
                            <a:srgbClr val="FF0000"/>
                          </a:solidFill>
                          <a:effectLst/>
                          <a:latin typeface="Calibri" charset="0"/>
                        </a:rPr>
                        <a:t>1,759,543</a:t>
                      </a:r>
                      <a:endParaRPr lang="fi-FI" sz="1100" dirty="0">
                        <a:solidFill>
                          <a:srgbClr val="FF0000"/>
                        </a:solidFill>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94878">
                <a:tc gridSpan="2">
                  <a:txBody>
                    <a:bodyPr/>
                    <a:lstStyle/>
                    <a:p>
                      <a:endParaRPr lang="en-US">
                        <a:effectLst/>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hMerge="1">
                  <a:txBody>
                    <a:bodyPr/>
                    <a:lstStyle/>
                    <a:p>
                      <a:endParaRPr lang="en-US"/>
                    </a:p>
                  </a:txBody>
                  <a:tcPr/>
                </a:tc>
              </a:tr>
              <a:tr h="241314">
                <a:tc>
                  <a:txBody>
                    <a:bodyPr/>
                    <a:lstStyle/>
                    <a:p>
                      <a:pPr marL="0" marR="0" algn="ctr">
                        <a:spcBef>
                          <a:spcPts val="0"/>
                        </a:spcBef>
                        <a:spcAft>
                          <a:spcPts val="0"/>
                        </a:spcAft>
                      </a:pPr>
                      <a:r>
                        <a:rPr lang="en-US" sz="1100">
                          <a:solidFill>
                            <a:srgbClr val="1F497D"/>
                          </a:solidFill>
                          <a:effectLst/>
                          <a:latin typeface="Calibri" charset="0"/>
                        </a:rPr>
                        <a:t>2018 -total Allocated budget</a:t>
                      </a:r>
                      <a:endParaRPr lang="en-US" sz="110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fi-FI" sz="1400" b="1" dirty="0">
                          <a:solidFill>
                            <a:srgbClr val="FF0000"/>
                          </a:solidFill>
                          <a:effectLst/>
                          <a:latin typeface="Calibri" charset="0"/>
                        </a:rPr>
                        <a:t>1,704,319.00</a:t>
                      </a: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r h="330893">
                <a:tc>
                  <a:txBody>
                    <a:bodyPr/>
                    <a:lstStyle/>
                    <a:p>
                      <a:pPr marL="0" marR="0" algn="ctr">
                        <a:spcBef>
                          <a:spcPts val="0"/>
                        </a:spcBef>
                        <a:spcAft>
                          <a:spcPts val="0"/>
                        </a:spcAft>
                      </a:pPr>
                      <a:r>
                        <a:rPr lang="en-US" sz="1100" b="1" dirty="0">
                          <a:solidFill>
                            <a:srgbClr val="FF0000"/>
                          </a:solidFill>
                          <a:effectLst/>
                          <a:latin typeface="Calibri" charset="0"/>
                        </a:rPr>
                        <a:t>Over</a:t>
                      </a:r>
                      <a:r>
                        <a:rPr lang="en-US" sz="1100" dirty="0">
                          <a:solidFill>
                            <a:srgbClr val="1F497D"/>
                          </a:solidFill>
                          <a:effectLst/>
                          <a:latin typeface="Calibri" charset="0"/>
                        </a:rPr>
                        <a:t>/Under budget</a:t>
                      </a:r>
                      <a:endParaRPr lang="en-US" sz="1100" dirty="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c>
                  <a:txBody>
                    <a:bodyPr/>
                    <a:lstStyle/>
                    <a:p>
                      <a:pPr marL="0" marR="0">
                        <a:spcBef>
                          <a:spcPts val="0"/>
                        </a:spcBef>
                        <a:spcAft>
                          <a:spcPts val="0"/>
                        </a:spcAft>
                      </a:pPr>
                      <a:r>
                        <a:rPr lang="is-IS" sz="1100" dirty="0">
                          <a:solidFill>
                            <a:srgbClr val="1F497D"/>
                          </a:solidFill>
                          <a:effectLst/>
                          <a:latin typeface="Calibri" charset="0"/>
                        </a:rPr>
                        <a:t>(55,224.43)</a:t>
                      </a:r>
                      <a:endParaRPr lang="is-IS" sz="1100" dirty="0">
                        <a:effectLst/>
                        <a:latin typeface="Calibri" charset="0"/>
                      </a:endParaRPr>
                    </a:p>
                  </a:txBody>
                  <a:tcPr marL="68580" marR="6858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5009864" y="1830974"/>
            <a:ext cx="1181701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charset="0"/>
              </a:rPr>
              <a:t/>
            </a:r>
            <a:br>
              <a:rPr kumimoji="0" lang="en-US" altLang="en-US" sz="1800" b="0" i="0" u="none" strike="noStrike" cap="none" normalizeH="0" baseline="0">
                <a:ln>
                  <a:noFill/>
                </a:ln>
                <a:solidFill>
                  <a:schemeClr val="tx1"/>
                </a:solidFill>
                <a:effectLst/>
                <a:latin typeface="Arial" charset="0"/>
              </a:rPr>
            </a:br>
            <a:endParaRPr kumimoji="0" lang="en-US" altLang="en-US" sz="1800" b="0" i="0" u="none" strike="noStrike" cap="none" normalizeH="0" baseline="0">
              <a:ln>
                <a:noFill/>
              </a:ln>
              <a:solidFill>
                <a:schemeClr val="tx1"/>
              </a:solidFill>
              <a:effectLst/>
              <a:latin typeface="Arial" charset="0"/>
            </a:endParaRPr>
          </a:p>
        </p:txBody>
      </p:sp>
      <p:sp>
        <p:nvSpPr>
          <p:cNvPr id="6" name="TextBox 5"/>
          <p:cNvSpPr txBox="1"/>
          <p:nvPr/>
        </p:nvSpPr>
        <p:spPr>
          <a:xfrm>
            <a:off x="5519057" y="1311728"/>
            <a:ext cx="3904723" cy="369332"/>
          </a:xfrm>
          <a:prstGeom prst="rect">
            <a:avLst/>
          </a:prstGeom>
          <a:noFill/>
        </p:spPr>
        <p:txBody>
          <a:bodyPr wrap="none" rtlCol="0">
            <a:spAutoFit/>
          </a:bodyPr>
          <a:lstStyle/>
          <a:p>
            <a:r>
              <a:rPr lang="en-US" b="1" dirty="0" smtClean="0"/>
              <a:t>2018 </a:t>
            </a:r>
            <a:r>
              <a:rPr lang="en-US" b="1" smtClean="0"/>
              <a:t>Research budget cut </a:t>
            </a:r>
            <a:r>
              <a:rPr lang="en-US" b="1" dirty="0" smtClean="0"/>
              <a:t>40% W1/W2</a:t>
            </a:r>
            <a:endParaRPr lang="en-US" b="1" dirty="0"/>
          </a:p>
        </p:txBody>
      </p:sp>
      <p:sp>
        <p:nvSpPr>
          <p:cNvPr id="7" name="TextBox 6"/>
          <p:cNvSpPr txBox="1"/>
          <p:nvPr/>
        </p:nvSpPr>
        <p:spPr>
          <a:xfrm>
            <a:off x="5211025" y="6014580"/>
            <a:ext cx="4600234" cy="461665"/>
          </a:xfrm>
          <a:prstGeom prst="rect">
            <a:avLst/>
          </a:prstGeom>
          <a:noFill/>
        </p:spPr>
        <p:txBody>
          <a:bodyPr wrap="none" rtlCol="0">
            <a:spAutoFit/>
          </a:bodyPr>
          <a:lstStyle/>
          <a:p>
            <a:r>
              <a:rPr lang="en-US" sz="2400" dirty="0" smtClean="0"/>
              <a:t>2017 Research Budget: </a:t>
            </a:r>
            <a:r>
              <a:rPr lang="en-US" sz="2400" b="1" dirty="0" smtClean="0">
                <a:solidFill>
                  <a:schemeClr val="accent6"/>
                </a:solidFill>
              </a:rPr>
              <a:t>2.9 Millions</a:t>
            </a:r>
            <a:endParaRPr lang="en-US" sz="2400" b="1" dirty="0">
              <a:solidFill>
                <a:schemeClr val="accent6"/>
              </a:solidFill>
            </a:endParaRPr>
          </a:p>
        </p:txBody>
      </p:sp>
      <p:sp>
        <p:nvSpPr>
          <p:cNvPr id="3" name="Rectangle 2"/>
          <p:cNvSpPr/>
          <p:nvPr/>
        </p:nvSpPr>
        <p:spPr>
          <a:xfrm>
            <a:off x="311461" y="1337995"/>
            <a:ext cx="4698403" cy="6001643"/>
          </a:xfrm>
          <a:prstGeom prst="rect">
            <a:avLst/>
          </a:prstGeom>
        </p:spPr>
        <p:txBody>
          <a:bodyPr wrap="square">
            <a:spAutoFit/>
          </a:bodyPr>
          <a:lstStyle/>
          <a:p>
            <a:pPr algn="ctr"/>
            <a:r>
              <a:rPr lang="en-US" sz="2400" i="1" dirty="0" smtClean="0"/>
              <a:t>“Genetics </a:t>
            </a:r>
            <a:r>
              <a:rPr lang="en-US" sz="2400" i="1" dirty="0"/>
              <a:t>flagship was funded in 2017 at the level of our originally proposed $20.2m W1/2 budget. That budget was cut to $14.0m because the two flagships were not approved. Now assuming the flagships are approved, we’re being asked to include them, but with no additional funding to the $14.0m for </a:t>
            </a:r>
            <a:r>
              <a:rPr lang="en-US" sz="2400" i="1" dirty="0" smtClean="0"/>
              <a:t>2018 .” (TR)</a:t>
            </a:r>
          </a:p>
          <a:p>
            <a:pPr algn="ctr"/>
            <a:endParaRPr lang="en-US" sz="2400" i="1" dirty="0"/>
          </a:p>
          <a:p>
            <a:pPr algn="ctr"/>
            <a:r>
              <a:rPr lang="en-US" sz="2400" i="1" dirty="0" smtClean="0"/>
              <a:t>And and extra 20% cut (just in case)</a:t>
            </a:r>
          </a:p>
          <a:p>
            <a:pPr algn="ctr"/>
            <a:endParaRPr lang="en-US" sz="2400" i="1" dirty="0"/>
          </a:p>
          <a:p>
            <a:pPr algn="ctr"/>
            <a:r>
              <a:rPr lang="en-US" sz="2400" i="1" dirty="0" smtClean="0"/>
              <a:t>(</a:t>
            </a:r>
            <a:r>
              <a:rPr lang="en-US" sz="2400" i="1" dirty="0" smtClean="0">
                <a:sym typeface="Wingdings"/>
              </a:rPr>
              <a:t>)</a:t>
            </a:r>
            <a:endParaRPr lang="en-US" sz="2400" dirty="0"/>
          </a:p>
          <a:p>
            <a:pPr algn="ctr"/>
            <a:endParaRPr lang="en-US" sz="2400" dirty="0"/>
          </a:p>
          <a:p>
            <a:pPr algn="ctr"/>
            <a:endParaRPr lang="en-US" sz="2400" dirty="0"/>
          </a:p>
        </p:txBody>
      </p:sp>
    </p:spTree>
    <p:extLst>
      <p:ext uri="{BB962C8B-B14F-4D97-AF65-F5344CB8AC3E}">
        <p14:creationId xmlns:p14="http://schemas.microsoft.com/office/powerpoint/2010/main" val="17858760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38" y="17396"/>
            <a:ext cx="8543925" cy="1325563"/>
          </a:xfrm>
        </p:spPr>
        <p:txBody>
          <a:bodyPr>
            <a:normAutofit/>
          </a:bodyPr>
          <a:lstStyle/>
          <a:p>
            <a:pPr algn="ctr"/>
            <a:r>
              <a:rPr lang="en-US" sz="3600" b="1" dirty="0" smtClean="0"/>
              <a:t>Cluster distribution</a:t>
            </a:r>
            <a:endParaRPr lang="en-US" sz="3600" b="1" dirty="0"/>
          </a:p>
        </p:txBody>
      </p:sp>
      <p:graphicFrame>
        <p:nvGraphicFramePr>
          <p:cNvPr id="6" name="Table 5"/>
          <p:cNvGraphicFramePr>
            <a:graphicFrameLocks noGrp="1"/>
          </p:cNvGraphicFramePr>
          <p:nvPr>
            <p:extLst>
              <p:ext uri="{D42A27DB-BD31-4B8C-83A1-F6EECF244321}">
                <p14:modId xmlns:p14="http://schemas.microsoft.com/office/powerpoint/2010/main" val="289449031"/>
              </p:ext>
            </p:extLst>
          </p:nvPr>
        </p:nvGraphicFramePr>
        <p:xfrm>
          <a:off x="425004" y="1403796"/>
          <a:ext cx="8980936" cy="1862148"/>
        </p:xfrm>
        <a:graphic>
          <a:graphicData uri="http://schemas.openxmlformats.org/drawingml/2006/table">
            <a:tbl>
              <a:tblPr>
                <a:tableStyleId>{5C22544A-7EE6-4342-B048-85BDC9FD1C3A}</a:tableStyleId>
              </a:tblPr>
              <a:tblGrid>
                <a:gridCol w="1197458"/>
                <a:gridCol w="1102206"/>
                <a:gridCol w="1102206"/>
                <a:gridCol w="721196"/>
                <a:gridCol w="1837010"/>
                <a:gridCol w="1932262"/>
                <a:gridCol w="1088598"/>
              </a:tblGrid>
              <a:tr h="341064">
                <a:tc>
                  <a:txBody>
                    <a:bodyPr/>
                    <a:lstStyle/>
                    <a:p>
                      <a:pPr algn="l" fontAlgn="b"/>
                      <a:r>
                        <a:rPr lang="en-US" sz="2000" b="1" i="0" u="none" strike="noStrike" dirty="0" smtClean="0">
                          <a:solidFill>
                            <a:schemeClr val="tx1"/>
                          </a:solidFill>
                          <a:effectLst/>
                          <a:latin typeface="Calibri" charset="0"/>
                        </a:rPr>
                        <a:t>2017</a:t>
                      </a:r>
                      <a:endParaRPr lang="en-US" sz="2000" b="1" i="0" u="none" strike="noStrike" dirty="0">
                        <a:solidFill>
                          <a:schemeClr val="tx1"/>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c>
                  <a:txBody>
                    <a:bodyPr/>
                    <a:lstStyle/>
                    <a:p>
                      <a:pPr algn="l" fontAlgn="b"/>
                      <a:endParaRPr lang="en-US" sz="1100" b="0" i="0" u="none" strike="noStrike" dirty="0">
                        <a:solidFill>
                          <a:srgbClr val="000000"/>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c>
                  <a:txBody>
                    <a:bodyPr/>
                    <a:lstStyle/>
                    <a:p>
                      <a:pPr algn="l" fontAlgn="b"/>
                      <a:endParaRPr lang="en-US" sz="1100" b="0" i="0" u="none" strike="noStrike">
                        <a:solidFill>
                          <a:srgbClr val="9BC2E6"/>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r>
              <a:tr h="253514">
                <a:tc>
                  <a:txBody>
                    <a:bodyPr/>
                    <a:lstStyle/>
                    <a:p>
                      <a:pPr algn="l" fontAlgn="b"/>
                      <a:endParaRPr lang="en-US" sz="1100" b="0" i="0" u="none" strike="noStrike" dirty="0">
                        <a:solidFill>
                          <a:schemeClr val="tx1"/>
                        </a:solidFill>
                        <a:effectLst/>
                        <a:latin typeface="Calibri" charset="0"/>
                      </a:endParaRPr>
                    </a:p>
                  </a:txBody>
                  <a:tcPr marL="0" marR="0" marT="0" marB="0" anchor="b"/>
                </a:tc>
                <a:tc gridSpan="2">
                  <a:txBody>
                    <a:bodyPr/>
                    <a:lstStyle/>
                    <a:p>
                      <a:pPr algn="ctr" fontAlgn="b"/>
                      <a:r>
                        <a:rPr lang="mr-IN" sz="1100" b="1" u="none" strike="noStrike" dirty="0">
                          <a:solidFill>
                            <a:schemeClr val="tx1"/>
                          </a:solidFill>
                          <a:effectLst/>
                        </a:rPr>
                        <a:t>W1/W2</a:t>
                      </a:r>
                      <a:endParaRPr lang="mr-IN" sz="1100" b="1" i="0" u="none" strike="noStrike" dirty="0">
                        <a:solidFill>
                          <a:schemeClr val="tx1"/>
                        </a:solidFill>
                        <a:effectLst/>
                        <a:latin typeface="Calibri" charset="0"/>
                      </a:endParaRPr>
                    </a:p>
                  </a:txBody>
                  <a:tcPr marL="0" marR="0" marT="0" marB="0" anchor="b"/>
                </a:tc>
                <a:tc hMerge="1">
                  <a:txBody>
                    <a:bodyPr/>
                    <a:lstStyle/>
                    <a:p>
                      <a:endParaRPr lang="en-US"/>
                    </a:p>
                  </a:txBody>
                  <a:tcPr/>
                </a:tc>
                <a:tc>
                  <a:txBody>
                    <a:bodyPr/>
                    <a:lstStyle/>
                    <a:p>
                      <a:pPr algn="l" fontAlgn="b"/>
                      <a:endParaRPr lang="en-US" sz="1100" b="0" i="0" u="none" strike="noStrike">
                        <a:solidFill>
                          <a:schemeClr val="tx1"/>
                        </a:solidFill>
                        <a:effectLst/>
                        <a:latin typeface="Calibri" charset="0"/>
                      </a:endParaRPr>
                    </a:p>
                  </a:txBody>
                  <a:tcPr marL="0" marR="0" marT="0" marB="0" anchor="b"/>
                </a:tc>
                <a:tc gridSpan="2">
                  <a:txBody>
                    <a:bodyPr/>
                    <a:lstStyle/>
                    <a:p>
                      <a:pPr algn="ctr" fontAlgn="b"/>
                      <a:r>
                        <a:rPr lang="en-US" sz="1100" b="1" u="none" strike="noStrike" dirty="0">
                          <a:solidFill>
                            <a:schemeClr val="tx1"/>
                          </a:solidFill>
                          <a:effectLst/>
                        </a:rPr>
                        <a:t>Bilateral</a:t>
                      </a:r>
                      <a:endParaRPr lang="en-US" sz="1100" b="1" i="0" u="none" strike="noStrike" dirty="0">
                        <a:solidFill>
                          <a:schemeClr val="tx1"/>
                        </a:solidFill>
                        <a:effectLst/>
                        <a:latin typeface="Calibri" charset="0"/>
                      </a:endParaRPr>
                    </a:p>
                  </a:txBody>
                  <a:tcPr marL="0" marR="0" marT="0" marB="0" anchor="b"/>
                </a:tc>
                <a:tc hMerge="1">
                  <a:txBody>
                    <a:bodyPr/>
                    <a:lstStyle/>
                    <a:p>
                      <a:endParaRPr lang="en-US"/>
                    </a:p>
                  </a:txBody>
                  <a:tcPr/>
                </a:tc>
                <a:tc>
                  <a:txBody>
                    <a:bodyPr/>
                    <a:lstStyle/>
                    <a:p>
                      <a:pPr algn="l" fontAlgn="b"/>
                      <a:endParaRPr lang="en-US" sz="1100" b="0" i="0" u="none" strike="noStrike">
                        <a:solidFill>
                          <a:schemeClr val="tx1"/>
                        </a:solidFill>
                        <a:effectLst/>
                        <a:latin typeface="Calibri" charset="0"/>
                      </a:endParaRPr>
                    </a:p>
                  </a:txBody>
                  <a:tcPr marL="0" marR="0" marT="0" marB="0" anchor="b"/>
                </a:tc>
              </a:tr>
              <a:tr h="253514">
                <a:tc>
                  <a:txBody>
                    <a:bodyPr/>
                    <a:lstStyle/>
                    <a:p>
                      <a:pPr algn="l" rtl="0" fontAlgn="b"/>
                      <a:r>
                        <a:rPr lang="en-US" sz="1100" b="1" u="none" strike="noStrike" dirty="0">
                          <a:solidFill>
                            <a:schemeClr val="tx1"/>
                          </a:solidFill>
                          <a:effectLst/>
                        </a:rPr>
                        <a:t>Cluster 1</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nb-NO" sz="1100" b="0" i="0" u="none" strike="noStrike" dirty="0" smtClean="0">
                          <a:solidFill>
                            <a:srgbClr val="000000"/>
                          </a:solidFill>
                          <a:effectLst/>
                          <a:latin typeface="Calibri" charset="0"/>
                        </a:rPr>
                        <a:t>1,460,635</a:t>
                      </a:r>
                      <a:endParaRPr lang="nb-NO" sz="1100" b="0" i="0" u="none" strike="noStrike" dirty="0">
                        <a:solidFill>
                          <a:srgbClr val="000000"/>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35%</a:t>
                      </a:r>
                      <a:endParaRPr lang="mr-IN" sz="1100" b="0" i="0" u="none" strike="noStrike">
                        <a:solidFill>
                          <a:schemeClr val="tx1"/>
                        </a:solidFill>
                        <a:effectLst/>
                        <a:latin typeface="Calibri" charset="0"/>
                      </a:endParaRP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1</a:t>
                      </a:r>
                      <a:endParaRPr lang="en-US" sz="1100" b="1" i="0" u="none" strike="noStrike" dirty="0">
                        <a:solidFill>
                          <a:schemeClr val="tx1"/>
                        </a:solidFill>
                        <a:effectLst/>
                        <a:latin typeface="Calibri" charset="0"/>
                      </a:endParaRPr>
                    </a:p>
                  </a:txBody>
                  <a:tcPr marL="0" marR="0" marT="0" marB="0" anchor="b"/>
                </a:tc>
                <a:tc>
                  <a:txBody>
                    <a:bodyPr/>
                    <a:lstStyle/>
                    <a:p>
                      <a:pPr algn="r" fontAlgn="b"/>
                      <a:r>
                        <a:rPr lang="is-IS" sz="1100" b="0" u="none" strike="noStrike" dirty="0">
                          <a:solidFill>
                            <a:schemeClr val="tx1"/>
                          </a:solidFill>
                          <a:effectLst/>
                        </a:rPr>
                        <a:t> </a:t>
                      </a:r>
                      <a:r>
                        <a:rPr lang="is-IS" sz="1100" b="0" u="none" strike="noStrike" dirty="0" smtClean="0">
                          <a:solidFill>
                            <a:schemeClr val="tx1"/>
                          </a:solidFill>
                          <a:effectLst/>
                        </a:rPr>
                        <a:t>2,589,079 </a:t>
                      </a:r>
                      <a:endParaRPr lang="is-IS" sz="1100" b="0" i="0" u="none" strike="noStrike" dirty="0">
                        <a:solidFill>
                          <a:schemeClr val="tx1"/>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31%</a:t>
                      </a:r>
                      <a:endParaRPr lang="mr-IN" sz="1100" b="0" i="0" u="none" strike="noStrike">
                        <a:solidFill>
                          <a:schemeClr val="tx1"/>
                        </a:solidFill>
                        <a:effectLst/>
                        <a:latin typeface="Calibri" charset="0"/>
                      </a:endParaRPr>
                    </a:p>
                  </a:txBody>
                  <a:tcPr marL="0" marR="0" marT="0" marB="0" anchor="b"/>
                </a:tc>
              </a:tr>
              <a:tr h="253514">
                <a:tc>
                  <a:txBody>
                    <a:bodyPr/>
                    <a:lstStyle/>
                    <a:p>
                      <a:pPr algn="l" rtl="0" fontAlgn="b"/>
                      <a:r>
                        <a:rPr lang="en-US" sz="1100" b="1" u="none" strike="noStrike" dirty="0">
                          <a:solidFill>
                            <a:schemeClr val="tx1"/>
                          </a:solidFill>
                          <a:effectLst/>
                        </a:rPr>
                        <a:t>Cluster 2</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hr-HR" sz="1100" b="0" i="0" u="none" strike="noStrike" dirty="0" smtClean="0">
                          <a:solidFill>
                            <a:srgbClr val="000000"/>
                          </a:solidFill>
                          <a:effectLst/>
                          <a:latin typeface="Calibri" charset="0"/>
                        </a:rPr>
                        <a:t>1,335,056</a:t>
                      </a:r>
                      <a:endParaRPr lang="hr-HR" sz="1100" b="0" i="0" u="none" strike="noStrike" dirty="0">
                        <a:solidFill>
                          <a:srgbClr val="000000"/>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47%</a:t>
                      </a:r>
                      <a:endParaRPr lang="mr-IN" sz="1100" b="0" i="0" u="none" strike="noStrike">
                        <a:solidFill>
                          <a:schemeClr val="tx1"/>
                        </a:solidFill>
                        <a:effectLst/>
                        <a:latin typeface="Calibri" charset="0"/>
                      </a:endParaRP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2</a:t>
                      </a:r>
                      <a:endParaRPr lang="en-US" sz="1100" b="1" i="0" u="none" strike="noStrike" dirty="0">
                        <a:solidFill>
                          <a:schemeClr val="tx1"/>
                        </a:solidFill>
                        <a:effectLst/>
                        <a:latin typeface="Calibri" charset="0"/>
                      </a:endParaRPr>
                    </a:p>
                  </a:txBody>
                  <a:tcPr marL="0" marR="0" marT="0" marB="0" anchor="b"/>
                </a:tc>
                <a:tc>
                  <a:txBody>
                    <a:bodyPr/>
                    <a:lstStyle/>
                    <a:p>
                      <a:pPr algn="r" fontAlgn="b"/>
                      <a:r>
                        <a:rPr lang="nb-NO" sz="1100" b="0" u="none" strike="noStrike" dirty="0">
                          <a:solidFill>
                            <a:schemeClr val="tx1"/>
                          </a:solidFill>
                          <a:effectLst/>
                        </a:rPr>
                        <a:t> </a:t>
                      </a:r>
                      <a:r>
                        <a:rPr lang="nb-NO" sz="1100" b="0" u="none" strike="noStrike" dirty="0" smtClean="0">
                          <a:solidFill>
                            <a:schemeClr val="tx1"/>
                          </a:solidFill>
                          <a:effectLst/>
                        </a:rPr>
                        <a:t>4,043,303 </a:t>
                      </a:r>
                      <a:endParaRPr lang="nb-NO" sz="1100" b="0" i="0" u="none" strike="noStrike" dirty="0">
                        <a:solidFill>
                          <a:schemeClr val="tx1"/>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49%</a:t>
                      </a:r>
                      <a:endParaRPr lang="mr-IN" sz="1100" b="0" i="0" u="none" strike="noStrike">
                        <a:solidFill>
                          <a:schemeClr val="tx1"/>
                        </a:solidFill>
                        <a:effectLst/>
                        <a:latin typeface="Calibri" charset="0"/>
                      </a:endParaRPr>
                    </a:p>
                  </a:txBody>
                  <a:tcPr marL="0" marR="0" marT="0" marB="0" anchor="b"/>
                </a:tc>
              </a:tr>
              <a:tr h="253514">
                <a:tc>
                  <a:txBody>
                    <a:bodyPr/>
                    <a:lstStyle/>
                    <a:p>
                      <a:pPr algn="l" rtl="0" fontAlgn="b"/>
                      <a:r>
                        <a:rPr lang="en-US" sz="1100" b="1" u="none" strike="noStrike" dirty="0">
                          <a:solidFill>
                            <a:schemeClr val="tx1"/>
                          </a:solidFill>
                          <a:effectLst/>
                        </a:rPr>
                        <a:t>Cluster 3</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fi-FI" sz="1100" b="0" i="0" u="none" strike="noStrike" dirty="0" smtClean="0">
                          <a:solidFill>
                            <a:srgbClr val="000000"/>
                          </a:solidFill>
                          <a:effectLst/>
                          <a:latin typeface="Calibri" charset="0"/>
                        </a:rPr>
                        <a:t>174,576</a:t>
                      </a:r>
                      <a:endParaRPr lang="fi-FI" sz="1100" b="0" i="0" u="none" strike="noStrike" dirty="0">
                        <a:solidFill>
                          <a:srgbClr val="000000"/>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16%</a:t>
                      </a:r>
                      <a:endParaRPr lang="mr-IN" sz="1100" b="0" i="0" u="none" strike="noStrike">
                        <a:solidFill>
                          <a:schemeClr val="tx1"/>
                        </a:solidFill>
                        <a:effectLst/>
                        <a:latin typeface="Calibri" charset="0"/>
                      </a:endParaRP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3</a:t>
                      </a:r>
                      <a:endParaRPr lang="en-US" sz="1100" b="1" i="0" u="none" strike="noStrike" dirty="0">
                        <a:solidFill>
                          <a:schemeClr val="tx1"/>
                        </a:solidFill>
                        <a:effectLst/>
                        <a:latin typeface="Calibri" charset="0"/>
                      </a:endParaRPr>
                    </a:p>
                  </a:txBody>
                  <a:tcPr marL="0" marR="0" marT="0" marB="0" anchor="b"/>
                </a:tc>
                <a:tc>
                  <a:txBody>
                    <a:bodyPr/>
                    <a:lstStyle/>
                    <a:p>
                      <a:pPr algn="r" fontAlgn="b"/>
                      <a:r>
                        <a:rPr lang="hr-HR" sz="1100" b="0" u="none" strike="noStrike" dirty="0">
                          <a:solidFill>
                            <a:schemeClr val="tx1"/>
                          </a:solidFill>
                          <a:effectLst/>
                        </a:rPr>
                        <a:t> </a:t>
                      </a:r>
                      <a:r>
                        <a:rPr lang="hr-HR" sz="1100" b="0" u="none" strike="noStrike" dirty="0" smtClean="0">
                          <a:solidFill>
                            <a:schemeClr val="tx1"/>
                          </a:solidFill>
                          <a:effectLst/>
                        </a:rPr>
                        <a:t>1,578,426 </a:t>
                      </a:r>
                      <a:endParaRPr lang="hr-HR" sz="1100" b="0" i="0" u="none" strike="noStrike" dirty="0">
                        <a:solidFill>
                          <a:schemeClr val="tx1"/>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19%</a:t>
                      </a:r>
                      <a:endParaRPr lang="mr-IN" sz="1100" b="0" i="0" u="none" strike="noStrike">
                        <a:solidFill>
                          <a:schemeClr val="tx1"/>
                        </a:solidFill>
                        <a:effectLst/>
                        <a:latin typeface="Calibri" charset="0"/>
                      </a:endParaRPr>
                    </a:p>
                  </a:txBody>
                  <a:tcPr marL="0" marR="0" marT="0" marB="0" anchor="b"/>
                </a:tc>
              </a:tr>
              <a:tr h="253514">
                <a:tc>
                  <a:txBody>
                    <a:bodyPr/>
                    <a:lstStyle/>
                    <a:p>
                      <a:pPr algn="l" rtl="0" fontAlgn="b"/>
                      <a:r>
                        <a:rPr lang="en-US" sz="1100" b="1" u="none" strike="noStrike" dirty="0">
                          <a:solidFill>
                            <a:schemeClr val="tx1"/>
                          </a:solidFill>
                          <a:effectLst/>
                        </a:rPr>
                        <a:t>Cluster 4</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nb-NO" sz="1100" b="0" i="0" u="none" strike="noStrike" dirty="0" smtClean="0">
                          <a:solidFill>
                            <a:srgbClr val="000000"/>
                          </a:solidFill>
                          <a:effectLst/>
                          <a:latin typeface="Calibri" charset="0"/>
                        </a:rPr>
                        <a:t>19,731</a:t>
                      </a:r>
                    </a:p>
                  </a:txBody>
                  <a:tcPr marL="0" marR="0" marT="0" marB="0" anchor="b"/>
                </a:tc>
                <a:tc>
                  <a:txBody>
                    <a:bodyPr/>
                    <a:lstStyle/>
                    <a:p>
                      <a:pPr algn="r" fontAlgn="b"/>
                      <a:r>
                        <a:rPr lang="mr-IN" sz="1100" b="0" u="none" strike="noStrike">
                          <a:solidFill>
                            <a:schemeClr val="tx1"/>
                          </a:solidFill>
                          <a:effectLst/>
                        </a:rPr>
                        <a:t>2%</a:t>
                      </a:r>
                      <a:endParaRPr lang="mr-IN" sz="1100" b="0" i="0" u="none" strike="noStrike">
                        <a:solidFill>
                          <a:schemeClr val="tx1"/>
                        </a:solidFill>
                        <a:effectLst/>
                        <a:latin typeface="Calibri" charset="0"/>
                      </a:endParaRP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4</a:t>
                      </a:r>
                      <a:endParaRPr lang="en-US" sz="1100" b="1" i="0" u="none" strike="noStrike" dirty="0">
                        <a:solidFill>
                          <a:schemeClr val="tx1"/>
                        </a:solidFill>
                        <a:effectLst/>
                        <a:latin typeface="Calibri" charset="0"/>
                      </a:endParaRPr>
                    </a:p>
                  </a:txBody>
                  <a:tcPr marL="0" marR="0" marT="0" marB="0" anchor="b"/>
                </a:tc>
                <a:tc>
                  <a:txBody>
                    <a:bodyPr/>
                    <a:lstStyle/>
                    <a:p>
                      <a:pPr algn="r" fontAlgn="b"/>
                      <a:r>
                        <a:rPr lang="is-IS" sz="1100" b="0" u="none" strike="noStrike" dirty="0">
                          <a:solidFill>
                            <a:schemeClr val="tx1"/>
                          </a:solidFill>
                          <a:effectLst/>
                        </a:rPr>
                        <a:t> </a:t>
                      </a:r>
                      <a:r>
                        <a:rPr lang="is-IS" sz="1100" b="0" u="none" strike="noStrike" dirty="0" smtClean="0">
                          <a:solidFill>
                            <a:schemeClr val="tx1"/>
                          </a:solidFill>
                          <a:effectLst/>
                        </a:rPr>
                        <a:t>184,142 </a:t>
                      </a:r>
                      <a:endParaRPr lang="is-IS" sz="1100" b="0" i="0" u="none" strike="noStrike" dirty="0">
                        <a:solidFill>
                          <a:schemeClr val="tx1"/>
                        </a:solidFill>
                        <a:effectLst/>
                        <a:latin typeface="Calibri" charset="0"/>
                      </a:endParaRPr>
                    </a:p>
                  </a:txBody>
                  <a:tcPr marL="0" marR="0" marT="0" marB="0" anchor="b"/>
                </a:tc>
                <a:tc>
                  <a:txBody>
                    <a:bodyPr/>
                    <a:lstStyle/>
                    <a:p>
                      <a:pPr algn="r" fontAlgn="b"/>
                      <a:r>
                        <a:rPr lang="mr-IN" sz="1100" b="0" u="none" strike="noStrike">
                          <a:solidFill>
                            <a:schemeClr val="tx1"/>
                          </a:solidFill>
                          <a:effectLst/>
                        </a:rPr>
                        <a:t>1%</a:t>
                      </a:r>
                      <a:endParaRPr lang="mr-IN" sz="1100" b="0" i="0" u="none" strike="noStrike">
                        <a:solidFill>
                          <a:schemeClr val="tx1"/>
                        </a:solidFill>
                        <a:effectLst/>
                        <a:latin typeface="Calibri" charset="0"/>
                      </a:endParaRPr>
                    </a:p>
                  </a:txBody>
                  <a:tcPr marL="0" marR="0" marT="0" marB="0" anchor="b"/>
                </a:tc>
              </a:tr>
              <a:tr h="253514">
                <a:tc>
                  <a:txBody>
                    <a:bodyPr/>
                    <a:lstStyle/>
                    <a:p>
                      <a:pPr algn="l" rtl="0" fontAlgn="b"/>
                      <a:r>
                        <a:rPr lang="en-US" sz="1100" b="1" u="none" strike="noStrike" dirty="0">
                          <a:solidFill>
                            <a:schemeClr val="tx1"/>
                          </a:solidFill>
                          <a:effectLst/>
                        </a:rPr>
                        <a:t>Total</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en-US" sz="1100" b="1" i="0" u="none" strike="noStrike" dirty="0">
                          <a:solidFill>
                            <a:srgbClr val="FF0000"/>
                          </a:solidFill>
                          <a:effectLst/>
                          <a:latin typeface="Calibri" charset="0"/>
                        </a:rPr>
                        <a:t>2,990,000.00</a:t>
                      </a:r>
                    </a:p>
                  </a:txBody>
                  <a:tcPr marL="0" marR="0" marT="0" marB="0" anchor="b"/>
                </a:tc>
                <a:tc>
                  <a:txBody>
                    <a:bodyPr/>
                    <a:lstStyle/>
                    <a:p>
                      <a:pPr algn="r" fontAlgn="b"/>
                      <a:r>
                        <a:rPr lang="mr-IN" sz="1100" b="0" u="none" strike="noStrike" dirty="0">
                          <a:solidFill>
                            <a:schemeClr val="tx1"/>
                          </a:solidFill>
                          <a:effectLst/>
                        </a:rPr>
                        <a:t>100%</a:t>
                      </a:r>
                      <a:endParaRPr lang="mr-IN" sz="1100" b="0" i="0" u="none" strike="noStrike" dirty="0">
                        <a:solidFill>
                          <a:schemeClr val="tx1"/>
                        </a:solidFill>
                        <a:effectLst/>
                        <a:latin typeface="Calibri" charset="0"/>
                      </a:endParaRPr>
                    </a:p>
                  </a:txBody>
                  <a:tcPr marL="0" marR="0" marT="0" marB="0" anchor="b"/>
                </a:tc>
                <a:tc>
                  <a:txBody>
                    <a:bodyPr/>
                    <a:lstStyle/>
                    <a:p>
                      <a:pPr algn="l" fontAlgn="b"/>
                      <a:r>
                        <a:rPr lang="sk-SK" sz="1100" b="0" u="none" strike="noStrike" dirty="0">
                          <a:solidFill>
                            <a:schemeClr val="tx1"/>
                          </a:solidFill>
                          <a:effectLst/>
                        </a:rPr>
                        <a:t> </a:t>
                      </a:r>
                      <a:endParaRPr lang="sk-SK" sz="1100" b="0" i="0" u="none" strike="noStrike" dirty="0">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Total</a:t>
                      </a:r>
                      <a:endParaRPr lang="en-US" sz="1100" b="1" i="0" u="none" strike="noStrike" dirty="0">
                        <a:solidFill>
                          <a:schemeClr val="tx1"/>
                        </a:solidFill>
                        <a:effectLst/>
                        <a:latin typeface="Calibri" charset="0"/>
                      </a:endParaRPr>
                    </a:p>
                  </a:txBody>
                  <a:tcPr marL="0" marR="0" marT="0" marB="0" anchor="b"/>
                </a:tc>
                <a:tc>
                  <a:txBody>
                    <a:bodyPr/>
                    <a:lstStyle/>
                    <a:p>
                      <a:pPr algn="r" fontAlgn="b"/>
                      <a:r>
                        <a:rPr lang="is-IS" sz="1100" b="1" u="none" strike="noStrike" dirty="0">
                          <a:solidFill>
                            <a:srgbClr val="FF0000"/>
                          </a:solidFill>
                          <a:effectLst/>
                        </a:rPr>
                        <a:t> 8,210,809.62 </a:t>
                      </a:r>
                      <a:endParaRPr lang="is-IS" sz="1100" b="1" i="0" u="none" strike="noStrike" dirty="0">
                        <a:solidFill>
                          <a:srgbClr val="FF0000"/>
                        </a:solidFill>
                        <a:effectLst/>
                        <a:latin typeface="Calibri" charset="0"/>
                      </a:endParaRPr>
                    </a:p>
                  </a:txBody>
                  <a:tcPr marL="0" marR="0" marT="0" marB="0" anchor="b"/>
                </a:tc>
                <a:tc>
                  <a:txBody>
                    <a:bodyPr/>
                    <a:lstStyle/>
                    <a:p>
                      <a:pPr algn="r" fontAlgn="b"/>
                      <a:r>
                        <a:rPr lang="mr-IN" sz="1100" b="0" u="none" strike="noStrike" dirty="0">
                          <a:solidFill>
                            <a:schemeClr val="tx1"/>
                          </a:solidFill>
                          <a:effectLst/>
                        </a:rPr>
                        <a:t>100%</a:t>
                      </a:r>
                      <a:endParaRPr lang="mr-IN" sz="1100" b="0" i="0" u="none" strike="noStrike" dirty="0">
                        <a:solidFill>
                          <a:schemeClr val="tx1"/>
                        </a:solidFill>
                        <a:effectLst/>
                        <a:latin typeface="Calibri" charset="0"/>
                      </a:endParaRPr>
                    </a:p>
                  </a:txBody>
                  <a:tcPr marL="0" marR="0" marT="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874194061"/>
              </p:ext>
            </p:extLst>
          </p:nvPr>
        </p:nvGraphicFramePr>
        <p:xfrm>
          <a:off x="566670" y="3734873"/>
          <a:ext cx="8839269" cy="1956771"/>
        </p:xfrm>
        <a:graphic>
          <a:graphicData uri="http://schemas.openxmlformats.org/drawingml/2006/table">
            <a:tbl>
              <a:tblPr>
                <a:tableStyleId>{5C22544A-7EE6-4342-B048-85BDC9FD1C3A}</a:tableStyleId>
              </a:tblPr>
              <a:tblGrid>
                <a:gridCol w="1178569"/>
                <a:gridCol w="1084820"/>
                <a:gridCol w="1084820"/>
                <a:gridCol w="709820"/>
                <a:gridCol w="1808032"/>
                <a:gridCol w="1901782"/>
                <a:gridCol w="1071426"/>
              </a:tblGrid>
              <a:tr h="358395">
                <a:tc>
                  <a:txBody>
                    <a:bodyPr/>
                    <a:lstStyle/>
                    <a:p>
                      <a:pPr algn="l" fontAlgn="b"/>
                      <a:r>
                        <a:rPr lang="en-US" sz="2000" b="1" i="0" u="none" strike="noStrike" dirty="0" smtClean="0">
                          <a:solidFill>
                            <a:schemeClr val="tx1"/>
                          </a:solidFill>
                          <a:effectLst/>
                          <a:latin typeface="Calibri" charset="0"/>
                        </a:rPr>
                        <a:t>2018</a:t>
                      </a:r>
                      <a:endParaRPr lang="en-US" sz="2000" b="1" i="0" u="none" strike="noStrike" dirty="0">
                        <a:solidFill>
                          <a:schemeClr val="tx1"/>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c>
                  <a:txBody>
                    <a:bodyPr/>
                    <a:lstStyle/>
                    <a:p>
                      <a:pPr algn="l" fontAlgn="b"/>
                      <a:endParaRPr lang="en-US" sz="1100" b="0" i="0" u="none" strike="noStrike" dirty="0">
                        <a:solidFill>
                          <a:srgbClr val="000000"/>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c>
                  <a:txBody>
                    <a:bodyPr/>
                    <a:lstStyle/>
                    <a:p>
                      <a:pPr algn="l" fontAlgn="b"/>
                      <a:endParaRPr lang="en-US" sz="1100" b="0" i="0" u="none" strike="noStrike">
                        <a:solidFill>
                          <a:srgbClr val="9BC2E6"/>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c>
                  <a:txBody>
                    <a:bodyPr/>
                    <a:lstStyle/>
                    <a:p>
                      <a:pPr algn="l" fontAlgn="b"/>
                      <a:endParaRPr lang="en-US" sz="1100" b="0" i="0" u="none" strike="noStrike">
                        <a:solidFill>
                          <a:srgbClr val="000000"/>
                        </a:solidFill>
                        <a:effectLst/>
                        <a:latin typeface="Calibri" charset="0"/>
                      </a:endParaRPr>
                    </a:p>
                  </a:txBody>
                  <a:tcPr marL="0" marR="0" marT="0" marB="0" anchor="b"/>
                </a:tc>
              </a:tr>
              <a:tr h="266396">
                <a:tc>
                  <a:txBody>
                    <a:bodyPr/>
                    <a:lstStyle/>
                    <a:p>
                      <a:pPr algn="l" fontAlgn="b"/>
                      <a:endParaRPr lang="en-US" sz="1100" b="0" i="0" u="none" strike="noStrike" dirty="0">
                        <a:solidFill>
                          <a:schemeClr val="tx1"/>
                        </a:solidFill>
                        <a:effectLst/>
                        <a:latin typeface="Calibri" charset="0"/>
                      </a:endParaRPr>
                    </a:p>
                  </a:txBody>
                  <a:tcPr marL="0" marR="0" marT="0" marB="0" anchor="b"/>
                </a:tc>
                <a:tc gridSpan="2">
                  <a:txBody>
                    <a:bodyPr/>
                    <a:lstStyle/>
                    <a:p>
                      <a:pPr algn="ctr" fontAlgn="b"/>
                      <a:r>
                        <a:rPr lang="mr-IN" sz="1100" b="1" u="none" strike="noStrike" dirty="0">
                          <a:solidFill>
                            <a:schemeClr val="tx1"/>
                          </a:solidFill>
                          <a:effectLst/>
                        </a:rPr>
                        <a:t>W1/W2</a:t>
                      </a:r>
                      <a:endParaRPr lang="mr-IN" sz="1100" b="1" i="0" u="none" strike="noStrike" dirty="0">
                        <a:solidFill>
                          <a:schemeClr val="tx1"/>
                        </a:solidFill>
                        <a:effectLst/>
                        <a:latin typeface="Calibri" charset="0"/>
                      </a:endParaRPr>
                    </a:p>
                  </a:txBody>
                  <a:tcPr marL="0" marR="0" marT="0" marB="0" anchor="b"/>
                </a:tc>
                <a:tc hMerge="1">
                  <a:txBody>
                    <a:bodyPr/>
                    <a:lstStyle/>
                    <a:p>
                      <a:endParaRPr lang="en-US"/>
                    </a:p>
                  </a:txBody>
                  <a:tcPr/>
                </a:tc>
                <a:tc>
                  <a:txBody>
                    <a:bodyPr/>
                    <a:lstStyle/>
                    <a:p>
                      <a:pPr algn="l" fontAlgn="b"/>
                      <a:endParaRPr lang="en-US" sz="1100" b="0" i="0" u="none" strike="noStrike">
                        <a:solidFill>
                          <a:schemeClr val="tx1"/>
                        </a:solidFill>
                        <a:effectLst/>
                        <a:latin typeface="Calibri" charset="0"/>
                      </a:endParaRPr>
                    </a:p>
                  </a:txBody>
                  <a:tcPr marL="0" marR="0" marT="0" marB="0" anchor="b"/>
                </a:tc>
                <a:tc gridSpan="2">
                  <a:txBody>
                    <a:bodyPr/>
                    <a:lstStyle/>
                    <a:p>
                      <a:pPr algn="ctr" fontAlgn="b"/>
                      <a:r>
                        <a:rPr lang="en-US" sz="1100" b="1" u="none" strike="noStrike" dirty="0">
                          <a:solidFill>
                            <a:schemeClr val="tx1"/>
                          </a:solidFill>
                          <a:effectLst/>
                        </a:rPr>
                        <a:t>Bilateral</a:t>
                      </a:r>
                      <a:endParaRPr lang="en-US" sz="1100" b="1" i="0" u="none" strike="noStrike" dirty="0">
                        <a:solidFill>
                          <a:schemeClr val="tx1"/>
                        </a:solidFill>
                        <a:effectLst/>
                        <a:latin typeface="Calibri" charset="0"/>
                      </a:endParaRPr>
                    </a:p>
                  </a:txBody>
                  <a:tcPr marL="0" marR="0" marT="0" marB="0" anchor="b"/>
                </a:tc>
                <a:tc hMerge="1">
                  <a:txBody>
                    <a:bodyPr/>
                    <a:lstStyle/>
                    <a:p>
                      <a:endParaRPr lang="en-US"/>
                    </a:p>
                  </a:txBody>
                  <a:tcPr/>
                </a:tc>
                <a:tc>
                  <a:txBody>
                    <a:bodyPr/>
                    <a:lstStyle/>
                    <a:p>
                      <a:pPr algn="l" fontAlgn="b"/>
                      <a:endParaRPr lang="en-US" sz="1100" b="0" i="0" u="none" strike="noStrike">
                        <a:solidFill>
                          <a:schemeClr val="tx1"/>
                        </a:solidFill>
                        <a:effectLst/>
                        <a:latin typeface="Calibri" charset="0"/>
                      </a:endParaRPr>
                    </a:p>
                  </a:txBody>
                  <a:tcPr marL="0" marR="0" marT="0" marB="0" anchor="b"/>
                </a:tc>
              </a:tr>
              <a:tr h="266396">
                <a:tc>
                  <a:txBody>
                    <a:bodyPr/>
                    <a:lstStyle/>
                    <a:p>
                      <a:pPr algn="l" rtl="0" fontAlgn="b"/>
                      <a:r>
                        <a:rPr lang="en-US" sz="1100" b="1" u="none" strike="noStrike" dirty="0">
                          <a:solidFill>
                            <a:schemeClr val="tx1"/>
                          </a:solidFill>
                          <a:effectLst/>
                        </a:rPr>
                        <a:t>Cluster 1</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is-IS" sz="1100" b="0" i="0" u="none" strike="noStrike">
                          <a:solidFill>
                            <a:srgbClr val="000000"/>
                          </a:solidFill>
                          <a:effectLst/>
                          <a:latin typeface="Calibri" charset="0"/>
                        </a:rPr>
                        <a:t>255,648</a:t>
                      </a:r>
                    </a:p>
                  </a:txBody>
                  <a:tcPr marL="0" marR="0" marT="0" marB="0" anchor="b"/>
                </a:tc>
                <a:tc>
                  <a:txBody>
                    <a:bodyPr/>
                    <a:lstStyle/>
                    <a:p>
                      <a:pPr algn="r" rtl="0" fontAlgn="b"/>
                      <a:r>
                        <a:rPr lang="mr-IN" sz="1100" b="0" i="0" u="none" strike="noStrike">
                          <a:solidFill>
                            <a:srgbClr val="000000"/>
                          </a:solidFill>
                          <a:effectLst/>
                          <a:latin typeface="Calibri" charset="0"/>
                        </a:rPr>
                        <a:t>15%</a:t>
                      </a: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1</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en-US" sz="1100" b="0" i="0" u="none" strike="noStrike">
                          <a:solidFill>
                            <a:srgbClr val="000000"/>
                          </a:solidFill>
                          <a:effectLst/>
                          <a:latin typeface="Calibri" charset="0"/>
                        </a:rPr>
                        <a:t>2,940,000</a:t>
                      </a:r>
                    </a:p>
                  </a:txBody>
                  <a:tcPr marL="0" marR="0" marT="0" marB="0" anchor="b"/>
                </a:tc>
                <a:tc>
                  <a:txBody>
                    <a:bodyPr/>
                    <a:lstStyle/>
                    <a:p>
                      <a:pPr algn="r" fontAlgn="b"/>
                      <a:r>
                        <a:rPr lang="en-GB" sz="1100" b="0" u="none" strike="noStrike" dirty="0" smtClean="0">
                          <a:solidFill>
                            <a:schemeClr val="tx1"/>
                          </a:solidFill>
                          <a:effectLst/>
                        </a:rPr>
                        <a:t>40%</a:t>
                      </a:r>
                      <a:endParaRPr lang="mr-IN" sz="1100" b="0" i="0" u="none" strike="noStrike" dirty="0">
                        <a:solidFill>
                          <a:schemeClr val="tx1"/>
                        </a:solidFill>
                        <a:effectLst/>
                        <a:latin typeface="Calibri" charset="0"/>
                      </a:endParaRPr>
                    </a:p>
                  </a:txBody>
                  <a:tcPr marL="0" marR="0" marT="0" marB="0" anchor="b"/>
                </a:tc>
              </a:tr>
              <a:tr h="266396">
                <a:tc>
                  <a:txBody>
                    <a:bodyPr/>
                    <a:lstStyle/>
                    <a:p>
                      <a:pPr algn="l" rtl="0" fontAlgn="b"/>
                      <a:r>
                        <a:rPr lang="en-US" sz="1100" b="1" u="none" strike="noStrike" dirty="0">
                          <a:solidFill>
                            <a:schemeClr val="tx1"/>
                          </a:solidFill>
                          <a:effectLst/>
                        </a:rPr>
                        <a:t>Cluster 2</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fi-FI" sz="1100" b="0" i="0" u="none" strike="noStrike">
                          <a:solidFill>
                            <a:srgbClr val="000000"/>
                          </a:solidFill>
                          <a:effectLst/>
                          <a:latin typeface="Calibri" charset="0"/>
                        </a:rPr>
                        <a:t>1,022,591</a:t>
                      </a:r>
                    </a:p>
                  </a:txBody>
                  <a:tcPr marL="0" marR="0" marT="0" marB="0" anchor="b"/>
                </a:tc>
                <a:tc>
                  <a:txBody>
                    <a:bodyPr/>
                    <a:lstStyle/>
                    <a:p>
                      <a:pPr algn="r" rtl="0" fontAlgn="b"/>
                      <a:r>
                        <a:rPr lang="mr-IN" sz="1100" b="0" i="0" u="none" strike="noStrike">
                          <a:solidFill>
                            <a:srgbClr val="000000"/>
                          </a:solidFill>
                          <a:effectLst/>
                          <a:latin typeface="Calibri" charset="0"/>
                        </a:rPr>
                        <a:t>60%</a:t>
                      </a: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2</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en-US" sz="1100" b="0" i="0" u="none" strike="noStrike">
                          <a:solidFill>
                            <a:srgbClr val="000000"/>
                          </a:solidFill>
                          <a:effectLst/>
                          <a:latin typeface="Calibri" charset="0"/>
                        </a:rPr>
                        <a:t>3,675,000</a:t>
                      </a:r>
                    </a:p>
                  </a:txBody>
                  <a:tcPr marL="0" marR="0" marT="0" marB="0" anchor="b"/>
                </a:tc>
                <a:tc>
                  <a:txBody>
                    <a:bodyPr/>
                    <a:lstStyle/>
                    <a:p>
                      <a:pPr algn="r" fontAlgn="b"/>
                      <a:r>
                        <a:rPr lang="en-GB" sz="1100" b="0" u="none" strike="noStrike" dirty="0" smtClean="0">
                          <a:solidFill>
                            <a:schemeClr val="tx1"/>
                          </a:solidFill>
                          <a:effectLst/>
                        </a:rPr>
                        <a:t>50%</a:t>
                      </a:r>
                    </a:p>
                  </a:txBody>
                  <a:tcPr marL="0" marR="0" marT="0" marB="0" anchor="b"/>
                </a:tc>
              </a:tr>
              <a:tr h="266396">
                <a:tc>
                  <a:txBody>
                    <a:bodyPr/>
                    <a:lstStyle/>
                    <a:p>
                      <a:pPr algn="l" rtl="0" fontAlgn="b"/>
                      <a:r>
                        <a:rPr lang="en-US" sz="1100" b="1" u="none" strike="noStrike" dirty="0">
                          <a:solidFill>
                            <a:schemeClr val="tx1"/>
                          </a:solidFill>
                          <a:effectLst/>
                        </a:rPr>
                        <a:t>Cluster 3</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uk-UA" sz="1100" b="0" i="0" u="none" strike="noStrike">
                          <a:solidFill>
                            <a:srgbClr val="000000"/>
                          </a:solidFill>
                          <a:effectLst/>
                          <a:latin typeface="Calibri" charset="0"/>
                        </a:rPr>
                        <a:t>340,864</a:t>
                      </a:r>
                    </a:p>
                  </a:txBody>
                  <a:tcPr marL="0" marR="0" marT="0" marB="0" anchor="b"/>
                </a:tc>
                <a:tc>
                  <a:txBody>
                    <a:bodyPr/>
                    <a:lstStyle/>
                    <a:p>
                      <a:pPr algn="r" rtl="0" fontAlgn="b"/>
                      <a:r>
                        <a:rPr lang="mr-IN" sz="1100" b="0" i="0" u="none" strike="noStrike" dirty="0">
                          <a:solidFill>
                            <a:srgbClr val="000000"/>
                          </a:solidFill>
                          <a:effectLst/>
                          <a:latin typeface="Calibri" charset="0"/>
                        </a:rPr>
                        <a:t>20%</a:t>
                      </a:r>
                    </a:p>
                  </a:txBody>
                  <a:tcPr marL="0" marR="0" marT="0" marB="0" anchor="b"/>
                </a:tc>
                <a:tc>
                  <a:txBody>
                    <a:bodyPr/>
                    <a:lstStyle/>
                    <a:p>
                      <a:pPr algn="l" fontAlgn="b"/>
                      <a:r>
                        <a:rPr lang="sk-SK" sz="1100" b="0" u="none" strike="noStrike">
                          <a:solidFill>
                            <a:schemeClr val="tx1"/>
                          </a:solidFill>
                          <a:effectLst/>
                        </a:rPr>
                        <a:t> </a:t>
                      </a:r>
                      <a:endParaRPr lang="sk-SK" sz="1100" b="0" i="0" u="none" strike="noStrike">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3</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is-IS" sz="1100" b="0" i="0" u="none" strike="noStrike">
                          <a:solidFill>
                            <a:srgbClr val="000000"/>
                          </a:solidFill>
                          <a:effectLst/>
                          <a:latin typeface="Calibri" charset="0"/>
                        </a:rPr>
                        <a:t>661,500</a:t>
                      </a:r>
                    </a:p>
                  </a:txBody>
                  <a:tcPr marL="0" marR="0" marT="0" marB="0" anchor="b"/>
                </a:tc>
                <a:tc>
                  <a:txBody>
                    <a:bodyPr/>
                    <a:lstStyle/>
                    <a:p>
                      <a:pPr algn="r" fontAlgn="b"/>
                      <a:r>
                        <a:rPr lang="en-GB" sz="1100" b="0" u="none" strike="noStrike" dirty="0" smtClean="0">
                          <a:solidFill>
                            <a:schemeClr val="tx1"/>
                          </a:solidFill>
                          <a:effectLst/>
                        </a:rPr>
                        <a:t>9%</a:t>
                      </a:r>
                      <a:endParaRPr lang="mr-IN" sz="1100" b="0" i="0" u="none" strike="noStrike" dirty="0">
                        <a:solidFill>
                          <a:schemeClr val="tx1"/>
                        </a:solidFill>
                        <a:effectLst/>
                        <a:latin typeface="Calibri" charset="0"/>
                      </a:endParaRPr>
                    </a:p>
                  </a:txBody>
                  <a:tcPr marL="0" marR="0" marT="0" marB="0" anchor="b"/>
                </a:tc>
              </a:tr>
              <a:tr h="266396">
                <a:tc>
                  <a:txBody>
                    <a:bodyPr/>
                    <a:lstStyle/>
                    <a:p>
                      <a:pPr algn="l" rtl="0" fontAlgn="b"/>
                      <a:r>
                        <a:rPr lang="en-US" sz="1100" b="1" u="none" strike="noStrike" dirty="0">
                          <a:solidFill>
                            <a:schemeClr val="tx1"/>
                          </a:solidFill>
                          <a:effectLst/>
                        </a:rPr>
                        <a:t>Cluster 4</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cs-CZ" sz="1100" b="0" i="0" u="none" strike="noStrike">
                          <a:solidFill>
                            <a:srgbClr val="000000"/>
                          </a:solidFill>
                          <a:effectLst/>
                          <a:latin typeface="Calibri" charset="0"/>
                        </a:rPr>
                        <a:t>85,216</a:t>
                      </a:r>
                    </a:p>
                  </a:txBody>
                  <a:tcPr marL="0" marR="0" marT="0" marB="0" anchor="b"/>
                </a:tc>
                <a:tc>
                  <a:txBody>
                    <a:bodyPr/>
                    <a:lstStyle/>
                    <a:p>
                      <a:pPr algn="r" rtl="0" fontAlgn="b"/>
                      <a:r>
                        <a:rPr lang="mr-IN" sz="1100" b="0" i="0" u="none" strike="noStrike">
                          <a:solidFill>
                            <a:srgbClr val="000000"/>
                          </a:solidFill>
                          <a:effectLst/>
                          <a:latin typeface="Calibri" charset="0"/>
                        </a:rPr>
                        <a:t>5%</a:t>
                      </a:r>
                    </a:p>
                  </a:txBody>
                  <a:tcPr marL="0" marR="0" marT="0" marB="0" anchor="b"/>
                </a:tc>
                <a:tc>
                  <a:txBody>
                    <a:bodyPr/>
                    <a:lstStyle/>
                    <a:p>
                      <a:pPr algn="l" fontAlgn="b"/>
                      <a:r>
                        <a:rPr lang="sk-SK" sz="1100" b="0" u="none" strike="noStrike" dirty="0">
                          <a:solidFill>
                            <a:schemeClr val="tx1"/>
                          </a:solidFill>
                          <a:effectLst/>
                        </a:rPr>
                        <a:t> </a:t>
                      </a:r>
                      <a:endParaRPr lang="sk-SK" sz="1100" b="0" i="0" u="none" strike="noStrike" dirty="0">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Cluster 4</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is-IS" sz="1100" b="0" i="0" u="none" strike="noStrike">
                          <a:solidFill>
                            <a:srgbClr val="000000"/>
                          </a:solidFill>
                          <a:effectLst/>
                          <a:latin typeface="Calibri" charset="0"/>
                        </a:rPr>
                        <a:t>73,500</a:t>
                      </a:r>
                    </a:p>
                  </a:txBody>
                  <a:tcPr marL="0" marR="0" marT="0" marB="0" anchor="b"/>
                </a:tc>
                <a:tc>
                  <a:txBody>
                    <a:bodyPr/>
                    <a:lstStyle/>
                    <a:p>
                      <a:pPr algn="r" fontAlgn="b"/>
                      <a:r>
                        <a:rPr lang="en-GB" sz="1100" b="0" u="none" strike="noStrike" dirty="0" smtClean="0">
                          <a:solidFill>
                            <a:schemeClr val="tx1"/>
                          </a:solidFill>
                          <a:effectLst/>
                        </a:rPr>
                        <a:t>1</a:t>
                      </a:r>
                      <a:r>
                        <a:rPr lang="mr-IN" sz="1100" b="0" u="none" strike="noStrike" dirty="0" smtClean="0">
                          <a:solidFill>
                            <a:schemeClr val="tx1"/>
                          </a:solidFill>
                          <a:effectLst/>
                        </a:rPr>
                        <a:t>%</a:t>
                      </a:r>
                      <a:endParaRPr lang="mr-IN" sz="1100" b="0" i="0" u="none" strike="noStrike" dirty="0">
                        <a:solidFill>
                          <a:schemeClr val="tx1"/>
                        </a:solidFill>
                        <a:effectLst/>
                        <a:latin typeface="Calibri" charset="0"/>
                      </a:endParaRPr>
                    </a:p>
                  </a:txBody>
                  <a:tcPr marL="0" marR="0" marT="0" marB="0" anchor="b"/>
                </a:tc>
              </a:tr>
              <a:tr h="266396">
                <a:tc>
                  <a:txBody>
                    <a:bodyPr/>
                    <a:lstStyle/>
                    <a:p>
                      <a:pPr algn="l" rtl="0" fontAlgn="b"/>
                      <a:r>
                        <a:rPr lang="en-US" sz="1100" b="1" u="none" strike="noStrike" dirty="0">
                          <a:solidFill>
                            <a:schemeClr val="tx1"/>
                          </a:solidFill>
                          <a:effectLst/>
                        </a:rPr>
                        <a:t>Total</a:t>
                      </a:r>
                      <a:endParaRPr lang="en-US" sz="1100" b="1" i="0" u="none" strike="noStrike" dirty="0">
                        <a:solidFill>
                          <a:schemeClr val="tx1"/>
                        </a:solidFill>
                        <a:effectLst/>
                        <a:latin typeface="Calibri" charset="0"/>
                      </a:endParaRPr>
                    </a:p>
                  </a:txBody>
                  <a:tcPr marL="0" marR="0" marT="0" marB="0" anchor="b"/>
                </a:tc>
                <a:tc>
                  <a:txBody>
                    <a:bodyPr/>
                    <a:lstStyle/>
                    <a:p>
                      <a:pPr algn="r" rtl="0" fontAlgn="ctr"/>
                      <a:r>
                        <a:rPr lang="fi-FI" sz="1100" b="1" i="0" u="none" strike="noStrike">
                          <a:solidFill>
                            <a:srgbClr val="FF0000"/>
                          </a:solidFill>
                          <a:effectLst/>
                          <a:latin typeface="Calibri" charset="0"/>
                        </a:rPr>
                        <a:t>1,704,319</a:t>
                      </a:r>
                    </a:p>
                  </a:txBody>
                  <a:tcPr marL="0" marR="0" marT="0" marB="0" anchor="ctr"/>
                </a:tc>
                <a:tc>
                  <a:txBody>
                    <a:bodyPr/>
                    <a:lstStyle/>
                    <a:p>
                      <a:pPr algn="r" rtl="0" fontAlgn="b"/>
                      <a:r>
                        <a:rPr lang="mr-IN" sz="1100" b="0" i="0" u="none" strike="noStrike" dirty="0">
                          <a:solidFill>
                            <a:srgbClr val="000000"/>
                          </a:solidFill>
                          <a:effectLst/>
                          <a:latin typeface="Calibri" charset="0"/>
                        </a:rPr>
                        <a:t>100%</a:t>
                      </a:r>
                    </a:p>
                  </a:txBody>
                  <a:tcPr marL="0" marR="0" marT="0" marB="0" anchor="b"/>
                </a:tc>
                <a:tc>
                  <a:txBody>
                    <a:bodyPr/>
                    <a:lstStyle/>
                    <a:p>
                      <a:pPr algn="l" fontAlgn="b"/>
                      <a:r>
                        <a:rPr lang="sk-SK" sz="1100" b="0" u="none" strike="noStrike" dirty="0">
                          <a:solidFill>
                            <a:schemeClr val="tx1"/>
                          </a:solidFill>
                          <a:effectLst/>
                        </a:rPr>
                        <a:t> </a:t>
                      </a:r>
                      <a:endParaRPr lang="sk-SK" sz="1100" b="0" i="0" u="none" strike="noStrike" dirty="0">
                        <a:solidFill>
                          <a:schemeClr val="tx1"/>
                        </a:solidFill>
                        <a:effectLst/>
                        <a:latin typeface="Calibri" charset="0"/>
                      </a:endParaRPr>
                    </a:p>
                  </a:txBody>
                  <a:tcPr marL="0" marR="0" marT="0" marB="0" anchor="b"/>
                </a:tc>
                <a:tc>
                  <a:txBody>
                    <a:bodyPr/>
                    <a:lstStyle/>
                    <a:p>
                      <a:pPr algn="l" fontAlgn="b"/>
                      <a:r>
                        <a:rPr lang="en-US" sz="1100" b="1" u="none" strike="noStrike" dirty="0">
                          <a:solidFill>
                            <a:schemeClr val="tx1"/>
                          </a:solidFill>
                          <a:effectLst/>
                        </a:rPr>
                        <a:t>Total</a:t>
                      </a:r>
                      <a:endParaRPr lang="en-US" sz="1100" b="1" i="0" u="none" strike="noStrike" dirty="0">
                        <a:solidFill>
                          <a:schemeClr val="tx1"/>
                        </a:solidFill>
                        <a:effectLst/>
                        <a:latin typeface="Calibri" charset="0"/>
                      </a:endParaRPr>
                    </a:p>
                  </a:txBody>
                  <a:tcPr marL="0" marR="0" marT="0" marB="0" anchor="b"/>
                </a:tc>
                <a:tc>
                  <a:txBody>
                    <a:bodyPr/>
                    <a:lstStyle/>
                    <a:p>
                      <a:pPr algn="r" rtl="0" fontAlgn="b"/>
                      <a:r>
                        <a:rPr lang="en-US" sz="1100" b="1" i="0" u="none" strike="noStrike" dirty="0">
                          <a:solidFill>
                            <a:srgbClr val="FF0000"/>
                          </a:solidFill>
                          <a:effectLst/>
                          <a:latin typeface="Calibri" charset="0"/>
                        </a:rPr>
                        <a:t>7,350,000</a:t>
                      </a:r>
                    </a:p>
                  </a:txBody>
                  <a:tcPr marL="0" marR="0" marT="0" marB="0" anchor="b"/>
                </a:tc>
                <a:tc>
                  <a:txBody>
                    <a:bodyPr/>
                    <a:lstStyle/>
                    <a:p>
                      <a:pPr algn="r" fontAlgn="b"/>
                      <a:r>
                        <a:rPr lang="mr-IN" sz="1100" b="0" u="none" strike="noStrike" dirty="0">
                          <a:solidFill>
                            <a:schemeClr val="tx1"/>
                          </a:solidFill>
                          <a:effectLst/>
                        </a:rPr>
                        <a:t>100%</a:t>
                      </a:r>
                      <a:endParaRPr lang="mr-IN" sz="1100" b="0" i="0" u="none" strike="noStrike" dirty="0">
                        <a:solidFill>
                          <a:schemeClr val="tx1"/>
                        </a:solidFill>
                        <a:effectLst/>
                        <a:latin typeface="Calibri" charset="0"/>
                      </a:endParaRPr>
                    </a:p>
                  </a:txBody>
                  <a:tcPr marL="0" marR="0" marT="0" marB="0" anchor="b"/>
                </a:tc>
              </a:tr>
            </a:tbl>
          </a:graphicData>
        </a:graphic>
      </p:graphicFrame>
      <p:sp>
        <p:nvSpPr>
          <p:cNvPr id="8" name="TextBox 7"/>
          <p:cNvSpPr txBox="1"/>
          <p:nvPr/>
        </p:nvSpPr>
        <p:spPr>
          <a:xfrm>
            <a:off x="3000777" y="6083858"/>
            <a:ext cx="6110134" cy="369332"/>
          </a:xfrm>
          <a:prstGeom prst="rect">
            <a:avLst/>
          </a:prstGeom>
          <a:noFill/>
        </p:spPr>
        <p:txBody>
          <a:bodyPr wrap="none" rtlCol="0">
            <a:spAutoFit/>
          </a:bodyPr>
          <a:lstStyle/>
          <a:p>
            <a:r>
              <a:rPr lang="en-US" smtClean="0"/>
              <a:t>CROSSCUTTING CONTRIBUTION EMBEDDED INTO THE CLUSTER</a:t>
            </a:r>
            <a:endParaRPr lang="en-US"/>
          </a:p>
        </p:txBody>
      </p:sp>
    </p:spTree>
    <p:extLst>
      <p:ext uri="{BB962C8B-B14F-4D97-AF65-F5344CB8AC3E}">
        <p14:creationId xmlns:p14="http://schemas.microsoft.com/office/powerpoint/2010/main" val="21426228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8779" y="4029759"/>
            <a:ext cx="4420948" cy="2061947"/>
          </a:xfrm>
        </p:spPr>
        <p:txBody>
          <a:bodyPr/>
          <a:lstStyle/>
          <a:p>
            <a:pPr algn="ctr"/>
            <a:r>
              <a:rPr lang="en-US" dirty="0" smtClean="0"/>
              <a:t>Thanks you </a:t>
            </a:r>
            <a:r>
              <a:rPr lang="mr-IN" dirty="0" smtClean="0"/>
              <a:t>………</a:t>
            </a:r>
            <a:r>
              <a:rPr lang="en-GB" dirty="0" smtClean="0"/>
              <a:t>..</a:t>
            </a:r>
            <a:endParaRPr lang="en-US"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48779" y="551272"/>
            <a:ext cx="3974115" cy="2488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4"/>
          <p:cNvPicPr>
            <a:picLocks noChangeAspect="1" noChangeArrowheads="1"/>
          </p:cNvPicPr>
          <p:nvPr/>
        </p:nvPicPr>
        <p:blipFill>
          <a:blip r:embed="rId3" cstate="print"/>
          <a:srcRect/>
          <a:stretch>
            <a:fillRect/>
          </a:stretch>
        </p:blipFill>
        <p:spPr bwMode="auto">
          <a:xfrm>
            <a:off x="5294429" y="3239107"/>
            <a:ext cx="3889323" cy="2916992"/>
          </a:xfrm>
          <a:prstGeom prst="rect">
            <a:avLst/>
          </a:prstGeom>
          <a:noFill/>
          <a:ln w="57150" algn="ctr">
            <a:noFill/>
            <a:miter lim="800000"/>
            <a:headEnd/>
            <a:tailEnd/>
          </a:ln>
        </p:spPr>
      </p:pic>
    </p:spTree>
    <p:extLst>
      <p:ext uri="{BB962C8B-B14F-4D97-AF65-F5344CB8AC3E}">
        <p14:creationId xmlns:p14="http://schemas.microsoft.com/office/powerpoint/2010/main" val="58143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11liten.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58060" y="3984644"/>
            <a:ext cx="1687761" cy="1687761"/>
          </a:xfrm>
          <a:prstGeom prst="rect">
            <a:avLst/>
          </a:prstGeom>
        </p:spPr>
      </p:pic>
      <p:pic>
        <p:nvPicPr>
          <p:cNvPr id="18" name="Picture 17"/>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568177" y="3769183"/>
            <a:ext cx="1789711" cy="16077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Title 1"/>
          <p:cNvSpPr txBox="1">
            <a:spLocks/>
          </p:cNvSpPr>
          <p:nvPr/>
        </p:nvSpPr>
        <p:spPr>
          <a:xfrm>
            <a:off x="743869" y="0"/>
            <a:ext cx="8232576" cy="990600"/>
          </a:xfrm>
          <a:prstGeom prst="rect">
            <a:avLst/>
          </a:prstGeom>
          <a:solidFill>
            <a:srgbClr val="990033"/>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smtClean="0">
                <a:solidFill>
                  <a:schemeClr val="bg1"/>
                </a:solidFill>
              </a:rPr>
              <a:t>Genetic Strategies</a:t>
            </a:r>
            <a:endParaRPr lang="en-US" sz="3600" dirty="0">
              <a:solidFill>
                <a:schemeClr val="bg1"/>
              </a:solidFill>
            </a:endParaRPr>
          </a:p>
        </p:txBody>
      </p:sp>
      <p:pic>
        <p:nvPicPr>
          <p:cNvPr id="3075"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846374" y="1414165"/>
            <a:ext cx="1437085" cy="179729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227999" y="1497419"/>
            <a:ext cx="1208638" cy="177627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TextBox 12"/>
          <p:cNvSpPr txBox="1"/>
          <p:nvPr/>
        </p:nvSpPr>
        <p:spPr>
          <a:xfrm>
            <a:off x="895525" y="2050093"/>
            <a:ext cx="2252346" cy="369332"/>
          </a:xfrm>
          <a:prstGeom prst="rect">
            <a:avLst/>
          </a:prstGeom>
          <a:noFill/>
        </p:spPr>
        <p:txBody>
          <a:bodyPr wrap="square" rtlCol="0">
            <a:spAutoFit/>
          </a:bodyPr>
          <a:lstStyle/>
          <a:p>
            <a:pPr algn="ctr"/>
            <a:r>
              <a:rPr lang="en-US" i="1" dirty="0"/>
              <a:t>Breed substitutions</a:t>
            </a:r>
          </a:p>
        </p:txBody>
      </p:sp>
      <p:sp>
        <p:nvSpPr>
          <p:cNvPr id="26" name="TextBox 25"/>
          <p:cNvSpPr txBox="1"/>
          <p:nvPr/>
        </p:nvSpPr>
        <p:spPr>
          <a:xfrm>
            <a:off x="7509397" y="1763367"/>
            <a:ext cx="1931973" cy="369332"/>
          </a:xfrm>
          <a:prstGeom prst="rect">
            <a:avLst/>
          </a:prstGeom>
          <a:noFill/>
        </p:spPr>
        <p:txBody>
          <a:bodyPr wrap="square" rtlCol="0">
            <a:spAutoFit/>
          </a:bodyPr>
          <a:lstStyle/>
          <a:p>
            <a:r>
              <a:rPr lang="en-US" i="1" dirty="0">
                <a:solidFill>
                  <a:srgbClr val="000000"/>
                </a:solidFill>
              </a:rPr>
              <a:t>Cross-breeding</a:t>
            </a:r>
          </a:p>
        </p:txBody>
      </p:sp>
      <p:sp>
        <p:nvSpPr>
          <p:cNvPr id="27" name="TextBox 26"/>
          <p:cNvSpPr txBox="1"/>
          <p:nvPr/>
        </p:nvSpPr>
        <p:spPr>
          <a:xfrm>
            <a:off x="5866528" y="5542846"/>
            <a:ext cx="3306932" cy="646331"/>
          </a:xfrm>
          <a:prstGeom prst="rect">
            <a:avLst/>
          </a:prstGeom>
          <a:noFill/>
        </p:spPr>
        <p:txBody>
          <a:bodyPr wrap="square" rtlCol="0">
            <a:spAutoFit/>
          </a:bodyPr>
          <a:lstStyle/>
          <a:p>
            <a:pPr algn="ctr"/>
            <a:r>
              <a:rPr lang="en-US" i="1" dirty="0">
                <a:solidFill>
                  <a:srgbClr val="000000"/>
                </a:solidFill>
              </a:rPr>
              <a:t>New breed-types</a:t>
            </a:r>
          </a:p>
          <a:p>
            <a:pPr algn="ctr"/>
            <a:r>
              <a:rPr lang="en-US" i="1" dirty="0">
                <a:solidFill>
                  <a:srgbClr val="000000"/>
                </a:solidFill>
              </a:rPr>
              <a:t> (genome editing)</a:t>
            </a:r>
          </a:p>
        </p:txBody>
      </p:sp>
      <p:sp>
        <p:nvSpPr>
          <p:cNvPr id="28" name="TextBox 27"/>
          <p:cNvSpPr txBox="1"/>
          <p:nvPr/>
        </p:nvSpPr>
        <p:spPr>
          <a:xfrm>
            <a:off x="854684" y="5813280"/>
            <a:ext cx="3329321" cy="369332"/>
          </a:xfrm>
          <a:prstGeom prst="rect">
            <a:avLst/>
          </a:prstGeom>
          <a:noFill/>
        </p:spPr>
        <p:txBody>
          <a:bodyPr wrap="square" rtlCol="0">
            <a:spAutoFit/>
          </a:bodyPr>
          <a:lstStyle/>
          <a:p>
            <a:pPr algn="ctr"/>
            <a:r>
              <a:rPr lang="en-US" i="1" dirty="0">
                <a:solidFill>
                  <a:srgbClr val="000000"/>
                </a:solidFill>
              </a:rPr>
              <a:t>Within breed improvement</a:t>
            </a:r>
          </a:p>
        </p:txBody>
      </p:sp>
      <p:sp>
        <p:nvSpPr>
          <p:cNvPr id="20" name="TextBox 19"/>
          <p:cNvSpPr txBox="1"/>
          <p:nvPr/>
        </p:nvSpPr>
        <p:spPr>
          <a:xfrm>
            <a:off x="3905512" y="4281973"/>
            <a:ext cx="2252346" cy="646331"/>
          </a:xfrm>
          <a:prstGeom prst="rect">
            <a:avLst/>
          </a:prstGeom>
          <a:noFill/>
        </p:spPr>
        <p:txBody>
          <a:bodyPr wrap="square" rtlCol="0">
            <a:spAutoFit/>
          </a:bodyPr>
          <a:lstStyle/>
          <a:p>
            <a:pPr algn="ctr"/>
            <a:r>
              <a:rPr lang="en-US" b="1" i="1" dirty="0">
                <a:solidFill>
                  <a:srgbClr val="0000FF"/>
                </a:solidFill>
              </a:rPr>
              <a:t>All options for all species !!</a:t>
            </a:r>
          </a:p>
        </p:txBody>
      </p:sp>
      <p:pic>
        <p:nvPicPr>
          <p:cNvPr id="21" name="Picture 20"/>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36637" y="5534025"/>
            <a:ext cx="1164826" cy="1088690"/>
          </a:xfrm>
          <a:prstGeom prst="rect">
            <a:avLst/>
          </a:prstGeom>
          <a:noFill/>
          <a:ln>
            <a:noFill/>
          </a:ln>
        </p:spPr>
      </p:pic>
    </p:spTree>
    <p:extLst>
      <p:ext uri="{BB962C8B-B14F-4D97-AF65-F5344CB8AC3E}">
        <p14:creationId xmlns:p14="http://schemas.microsoft.com/office/powerpoint/2010/main" val="13671832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38" y="56517"/>
            <a:ext cx="8543925" cy="1325563"/>
          </a:xfrm>
        </p:spPr>
        <p:txBody>
          <a:bodyPr>
            <a:normAutofit/>
          </a:bodyPr>
          <a:lstStyle/>
          <a:p>
            <a:r>
              <a:rPr lang="en-US" sz="4000" b="1" i="1" dirty="0" smtClean="0"/>
              <a:t>Recruitments</a:t>
            </a:r>
            <a:endParaRPr lang="en-US" sz="4000" b="1" i="1" dirty="0"/>
          </a:p>
        </p:txBody>
      </p:sp>
      <p:sp>
        <p:nvSpPr>
          <p:cNvPr id="3" name="Content Placeholder 2"/>
          <p:cNvSpPr>
            <a:spLocks noGrp="1"/>
          </p:cNvSpPr>
          <p:nvPr>
            <p:ph idx="1"/>
          </p:nvPr>
        </p:nvSpPr>
        <p:spPr>
          <a:xfrm>
            <a:off x="681039" y="1219834"/>
            <a:ext cx="8405812" cy="5306695"/>
          </a:xfrm>
        </p:spPr>
        <p:txBody>
          <a:bodyPr>
            <a:normAutofit lnSpcReduction="10000"/>
          </a:bodyPr>
          <a:lstStyle/>
          <a:p>
            <a:r>
              <a:rPr lang="en-US" dirty="0" err="1" smtClean="0"/>
              <a:t>Bioinfor</a:t>
            </a:r>
            <a:r>
              <a:rPr lang="en-US" dirty="0" err="1"/>
              <a:t>m</a:t>
            </a:r>
            <a:r>
              <a:rPr lang="en-US" dirty="0" err="1" smtClean="0"/>
              <a:t>atic</a:t>
            </a:r>
            <a:r>
              <a:rPr lang="en-US" dirty="0" smtClean="0"/>
              <a:t> support: </a:t>
            </a:r>
            <a:r>
              <a:rPr lang="en-US" dirty="0" err="1" smtClean="0"/>
              <a:t>Jia</a:t>
            </a:r>
            <a:r>
              <a:rPr lang="en-US" dirty="0" smtClean="0"/>
              <a:t> </a:t>
            </a:r>
            <a:r>
              <a:rPr lang="en-US" dirty="0" err="1" smtClean="0"/>
              <a:t>Xinzheng</a:t>
            </a:r>
            <a:r>
              <a:rPr lang="en-US" dirty="0" smtClean="0"/>
              <a:t> CAAS </a:t>
            </a:r>
            <a:r>
              <a:rPr lang="mr-IN" dirty="0" smtClean="0"/>
              <a:t>–</a:t>
            </a:r>
            <a:r>
              <a:rPr lang="en-US" dirty="0"/>
              <a:t> </a:t>
            </a:r>
            <a:r>
              <a:rPr lang="en-US" dirty="0" smtClean="0"/>
              <a:t>ILRI joint lab China  (since August 2017), Samuel </a:t>
            </a:r>
            <a:r>
              <a:rPr lang="en-US" dirty="0" err="1" smtClean="0"/>
              <a:t>Oyala</a:t>
            </a:r>
            <a:r>
              <a:rPr lang="en-US" dirty="0" smtClean="0"/>
              <a:t> 25% (2018).</a:t>
            </a:r>
          </a:p>
          <a:p>
            <a:r>
              <a:rPr lang="en-US" dirty="0" smtClean="0"/>
              <a:t>Data visualization specialist Advertised </a:t>
            </a:r>
            <a:r>
              <a:rPr lang="mr-IN" dirty="0" smtClean="0"/>
              <a:t>–</a:t>
            </a:r>
            <a:r>
              <a:rPr lang="en-US" dirty="0" smtClean="0"/>
              <a:t> screening </a:t>
            </a:r>
            <a:r>
              <a:rPr lang="mr-IN" dirty="0" smtClean="0"/>
              <a:t>…</a:t>
            </a:r>
            <a:r>
              <a:rPr lang="en-GB" dirty="0" smtClean="0"/>
              <a:t>.</a:t>
            </a:r>
          </a:p>
          <a:p>
            <a:endParaRPr lang="en-GB" dirty="0"/>
          </a:p>
          <a:p>
            <a:pPr marL="0" indent="0">
              <a:buNone/>
            </a:pPr>
            <a:r>
              <a:rPr lang="en-GB" i="1" dirty="0" smtClean="0"/>
              <a:t>Others</a:t>
            </a:r>
            <a:endParaRPr lang="en-GB" i="1" dirty="0"/>
          </a:p>
          <a:p>
            <a:r>
              <a:rPr lang="en-US" dirty="0" smtClean="0"/>
              <a:t>Flagship Communication Officer (advertisement ready), communication strategy !</a:t>
            </a:r>
          </a:p>
          <a:p>
            <a:r>
              <a:rPr lang="en-US" dirty="0" smtClean="0"/>
              <a:t>Gender Post-doc (</a:t>
            </a:r>
            <a:r>
              <a:rPr lang="en-US" dirty="0" err="1" smtClean="0"/>
              <a:t>Nicoline</a:t>
            </a:r>
            <a:r>
              <a:rPr lang="mr-IN" dirty="0" smtClean="0"/>
              <a:t>…</a:t>
            </a:r>
            <a:r>
              <a:rPr lang="en-GB" dirty="0" smtClean="0"/>
              <a:t>)</a:t>
            </a:r>
          </a:p>
          <a:p>
            <a:r>
              <a:rPr lang="en-US" dirty="0" smtClean="0"/>
              <a:t>Quantitative Geneticist(s) ! </a:t>
            </a:r>
            <a:r>
              <a:rPr lang="mr-IN" dirty="0" smtClean="0"/>
              <a:t>–</a:t>
            </a:r>
            <a:r>
              <a:rPr lang="en-US" dirty="0" smtClean="0"/>
              <a:t> Post Doc </a:t>
            </a:r>
          </a:p>
          <a:p>
            <a:endParaRPr lang="en-US" dirty="0"/>
          </a:p>
          <a:p>
            <a:pPr marL="0" indent="0">
              <a:buNone/>
            </a:pPr>
            <a:r>
              <a:rPr lang="en-US" dirty="0" smtClean="0"/>
              <a:t>Others, others</a:t>
            </a:r>
            <a:r>
              <a:rPr lang="mr-IN" dirty="0" smtClean="0"/>
              <a:t>…………</a:t>
            </a:r>
            <a:r>
              <a:rPr lang="en-GB" dirty="0" smtClean="0"/>
              <a:t>.</a:t>
            </a:r>
            <a:endParaRPr lang="en-US" dirty="0" smtClean="0"/>
          </a:p>
          <a:p>
            <a:endParaRPr lang="en-US" dirty="0"/>
          </a:p>
        </p:txBody>
      </p:sp>
    </p:spTree>
    <p:extLst>
      <p:ext uri="{BB962C8B-B14F-4D97-AF65-F5344CB8AC3E}">
        <p14:creationId xmlns:p14="http://schemas.microsoft.com/office/powerpoint/2010/main" val="2083048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a:ext>
            </a:extLst>
          </a:blip>
          <a:srcRect/>
          <a:stretch>
            <a:fillRect/>
          </a:stretch>
        </p:blipFill>
        <p:spPr bwMode="auto">
          <a:xfrm>
            <a:off x="428065" y="679262"/>
            <a:ext cx="8860790" cy="4985385"/>
          </a:xfrm>
          <a:prstGeom prst="rect">
            <a:avLst/>
          </a:prstGeom>
          <a:noFill/>
          <a:ln w="9525" cmpd="sng">
            <a:solidFill>
              <a:srgbClr val="000000"/>
            </a:solidFill>
            <a:miter lim="800000"/>
            <a:headEnd/>
            <a:tailEnd/>
          </a:ln>
          <a:effectLst/>
        </p:spPr>
      </p:pic>
      <p:pic>
        <p:nvPicPr>
          <p:cNvPr id="6" name="Picture 5"/>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spTree>
    <p:extLst>
      <p:ext uri="{BB962C8B-B14F-4D97-AF65-F5344CB8AC3E}">
        <p14:creationId xmlns:p14="http://schemas.microsoft.com/office/powerpoint/2010/main" val="1520157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Flagship </a:t>
            </a:r>
            <a:r>
              <a:rPr lang="en-US" dirty="0" smtClean="0"/>
              <a:t>Targets 2022 (1)</a:t>
            </a:r>
            <a:endParaRPr lang="en-US" dirty="0"/>
          </a:p>
        </p:txBody>
      </p:sp>
      <p:sp>
        <p:nvSpPr>
          <p:cNvPr id="3" name="Content Placeholder 2"/>
          <p:cNvSpPr>
            <a:spLocks noGrp="1"/>
          </p:cNvSpPr>
          <p:nvPr>
            <p:ph idx="1"/>
          </p:nvPr>
        </p:nvSpPr>
        <p:spPr>
          <a:xfrm>
            <a:off x="681038" y="1690690"/>
            <a:ext cx="8543925" cy="4351338"/>
          </a:xfrm>
        </p:spPr>
        <p:txBody>
          <a:bodyPr>
            <a:normAutofit fontScale="25000" lnSpcReduction="20000"/>
          </a:bodyPr>
          <a:lstStyle/>
          <a:p>
            <a:pPr lvl="0"/>
            <a:r>
              <a:rPr lang="en-GB" sz="9600" b="1" dirty="0" smtClean="0">
                <a:solidFill>
                  <a:srgbClr val="2F23BD"/>
                </a:solidFill>
              </a:rPr>
              <a:t>790,000, 20,000, </a:t>
            </a:r>
            <a:r>
              <a:rPr lang="en-GB" sz="9600" b="1" dirty="0">
                <a:solidFill>
                  <a:srgbClr val="2F23BD"/>
                </a:solidFill>
              </a:rPr>
              <a:t>20,000 and 115,000 livestock keeping households </a:t>
            </a:r>
            <a:r>
              <a:rPr lang="en-GB" sz="9600" dirty="0"/>
              <a:t>(representing 3.7 million , 84,000 , 115,000 &amp; 600,000 individuals, respectively) </a:t>
            </a:r>
            <a:r>
              <a:rPr lang="en-GB" sz="9600" b="1" dirty="0">
                <a:solidFill>
                  <a:srgbClr val="2F23BD"/>
                </a:solidFill>
              </a:rPr>
              <a:t>realizing a 50% increase in income</a:t>
            </a:r>
            <a:r>
              <a:rPr lang="en-GB" sz="9600" dirty="0"/>
              <a:t>, on </a:t>
            </a:r>
            <a:r>
              <a:rPr lang="en-GB" sz="9600" dirty="0" smtClean="0"/>
              <a:t>average (chicken</a:t>
            </a:r>
            <a:r>
              <a:rPr lang="en-GB" sz="9600" dirty="0"/>
              <a:t>, pigs, small ruminant and dairy </a:t>
            </a:r>
            <a:r>
              <a:rPr lang="en-GB" sz="9600" dirty="0" smtClean="0"/>
              <a:t>cattle), </a:t>
            </a:r>
            <a:r>
              <a:rPr lang="en-GB" sz="9600" dirty="0"/>
              <a:t>through the use of genetically improved livestock combined with other appropriate animal husbandry practices, across 5 countries</a:t>
            </a:r>
            <a:r>
              <a:rPr lang="en-GB" sz="9600" dirty="0" smtClean="0"/>
              <a:t>.</a:t>
            </a:r>
          </a:p>
          <a:p>
            <a:pPr lvl="0"/>
            <a:endParaRPr lang="en-GB" sz="9600" dirty="0"/>
          </a:p>
          <a:p>
            <a:pPr lvl="0"/>
            <a:r>
              <a:rPr lang="en-GB" sz="9600" b="1" dirty="0" smtClean="0">
                <a:solidFill>
                  <a:srgbClr val="2F23BD"/>
                </a:solidFill>
              </a:rPr>
              <a:t>1.5 million</a:t>
            </a:r>
            <a:r>
              <a:rPr lang="en-GB" sz="9600" b="1" dirty="0">
                <a:solidFill>
                  <a:srgbClr val="2F23BD"/>
                </a:solidFill>
              </a:rPr>
              <a:t>, 40,000, 45,000 and 230,000 livestock keeping households</a:t>
            </a:r>
            <a:r>
              <a:rPr lang="en-GB" sz="9600" dirty="0"/>
              <a:t> realizing an </a:t>
            </a:r>
            <a:r>
              <a:rPr lang="en-GB" sz="9600" b="1" dirty="0" smtClean="0">
                <a:solidFill>
                  <a:srgbClr val="2F23BD"/>
                </a:solidFill>
              </a:rPr>
              <a:t>25%, 25%, 5% </a:t>
            </a:r>
            <a:r>
              <a:rPr lang="en-GB" sz="9600" b="1" dirty="0">
                <a:solidFill>
                  <a:srgbClr val="2F23BD"/>
                </a:solidFill>
              </a:rPr>
              <a:t>and 25% increase in productivity</a:t>
            </a:r>
            <a:r>
              <a:rPr lang="en-GB" sz="9600" dirty="0"/>
              <a:t>, on average, for chicken, pigs, small ruminants, and dairy cattle, respectively, through the use of genetically improved livestock combined with other appropriate animal husbandry practices, across 5 countries.</a:t>
            </a:r>
          </a:p>
          <a:p>
            <a:endParaRPr lang="en-US" dirty="0"/>
          </a:p>
        </p:txBody>
      </p:sp>
    </p:spTree>
    <p:extLst>
      <p:ext uri="{BB962C8B-B14F-4D97-AF65-F5344CB8AC3E}">
        <p14:creationId xmlns:p14="http://schemas.microsoft.com/office/powerpoint/2010/main" val="2044646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0"/>
            <a:r>
              <a:rPr lang="en-GB" b="1" dirty="0" smtClean="0">
                <a:solidFill>
                  <a:srgbClr val="2F23BD"/>
                </a:solidFill>
              </a:rPr>
              <a:t>Guidelines </a:t>
            </a:r>
            <a:r>
              <a:rPr lang="en-GB" b="1" dirty="0">
                <a:solidFill>
                  <a:srgbClr val="2F23BD"/>
                </a:solidFill>
              </a:rPr>
              <a:t>on policy and institutional arrangements for informing breed improvement and conservation options</a:t>
            </a:r>
            <a:r>
              <a:rPr lang="en-GB" dirty="0"/>
              <a:t> adopted by policy-makers and/or national research partners for one or more species in 4 countries</a:t>
            </a:r>
            <a:r>
              <a:rPr lang="en-GB" b="1" dirty="0">
                <a:solidFill>
                  <a:srgbClr val="2F23BD"/>
                </a:solidFill>
              </a:rPr>
              <a:t>, influencing the practices of 2.2 million livestock keeping households</a:t>
            </a:r>
            <a:r>
              <a:rPr lang="en-GB" dirty="0"/>
              <a:t>.</a:t>
            </a:r>
          </a:p>
          <a:p>
            <a:pPr lvl="0"/>
            <a:r>
              <a:rPr lang="en-GB" b="1" dirty="0">
                <a:solidFill>
                  <a:srgbClr val="2F23BD"/>
                </a:solidFill>
              </a:rPr>
              <a:t>3.6 </a:t>
            </a:r>
            <a:r>
              <a:rPr lang="en-GB" b="1" dirty="0" smtClean="0">
                <a:solidFill>
                  <a:srgbClr val="2F23BD"/>
                </a:solidFill>
              </a:rPr>
              <a:t>million, 50,000, </a:t>
            </a:r>
            <a:r>
              <a:rPr lang="en-GB" b="1" dirty="0">
                <a:solidFill>
                  <a:srgbClr val="2F23BD"/>
                </a:solidFill>
              </a:rPr>
              <a:t>70,000 and 230,000 women, across 5 countries, enjoy 10% increase in returns to their labour, on average</a:t>
            </a:r>
            <a:r>
              <a:rPr lang="en-GB" dirty="0"/>
              <a:t>, for chicken, pigs, small ruminants and dairy cattle, through the use of genetically improved livestock combined with other appropriate animal husbandry practices.</a:t>
            </a:r>
          </a:p>
          <a:p>
            <a:endParaRPr lang="en-US" dirty="0"/>
          </a:p>
        </p:txBody>
      </p:sp>
      <p:sp>
        <p:nvSpPr>
          <p:cNvPr id="4" name="Title 1"/>
          <p:cNvSpPr>
            <a:spLocks noGrp="1"/>
          </p:cNvSpPr>
          <p:nvPr>
            <p:ph type="title"/>
          </p:nvPr>
        </p:nvSpPr>
        <p:spPr/>
        <p:txBody>
          <a:bodyPr/>
          <a:lstStyle/>
          <a:p>
            <a:r>
              <a:rPr lang="en-US" dirty="0"/>
              <a:t>Flagship </a:t>
            </a:r>
            <a:r>
              <a:rPr lang="en-US" dirty="0" smtClean="0"/>
              <a:t>Targets 2022 (2)</a:t>
            </a:r>
            <a:endParaRPr lang="en-US" dirty="0"/>
          </a:p>
        </p:txBody>
      </p:sp>
    </p:spTree>
    <p:extLst>
      <p:ext uri="{BB962C8B-B14F-4D97-AF65-F5344CB8AC3E}">
        <p14:creationId xmlns:p14="http://schemas.microsoft.com/office/powerpoint/2010/main" val="1689147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a:ext>
            </a:extLst>
          </a:blip>
          <a:srcRect/>
          <a:stretch>
            <a:fillRect/>
          </a:stretch>
        </p:blipFill>
        <p:spPr bwMode="auto">
          <a:xfrm>
            <a:off x="522605" y="936308"/>
            <a:ext cx="8860790" cy="4985385"/>
          </a:xfrm>
          <a:prstGeom prst="rect">
            <a:avLst/>
          </a:prstGeom>
          <a:noFill/>
          <a:ln>
            <a:noFill/>
          </a:ln>
        </p:spPr>
      </p:pic>
      <p:sp>
        <p:nvSpPr>
          <p:cNvPr id="5" name="TextBox 4"/>
          <p:cNvSpPr txBox="1"/>
          <p:nvPr/>
        </p:nvSpPr>
        <p:spPr>
          <a:xfrm flipH="1">
            <a:off x="381000" y="243181"/>
            <a:ext cx="9002395" cy="461665"/>
          </a:xfrm>
          <a:prstGeom prst="rect">
            <a:avLst/>
          </a:prstGeom>
          <a:noFill/>
        </p:spPr>
        <p:txBody>
          <a:bodyPr wrap="square" rtlCol="0">
            <a:spAutoFit/>
          </a:bodyPr>
          <a:lstStyle/>
          <a:p>
            <a:pPr algn="ctr"/>
            <a:r>
              <a:rPr lang="en-US" sz="2400" b="1" dirty="0"/>
              <a:t>Flagship theory of </a:t>
            </a:r>
            <a:r>
              <a:rPr lang="en-US" sz="2400" b="1" dirty="0" smtClean="0"/>
              <a:t>changes 2017</a:t>
            </a:r>
            <a:endParaRPr lang="en-US" sz="2400" b="1" dirty="0"/>
          </a:p>
        </p:txBody>
      </p:sp>
      <p:pic>
        <p:nvPicPr>
          <p:cNvPr id="6" name="Picture 5"/>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47448" y="6052468"/>
            <a:ext cx="689094" cy="634969"/>
          </a:xfrm>
          <a:prstGeom prst="rect">
            <a:avLst/>
          </a:prstGeom>
          <a:noFill/>
          <a:ln>
            <a:noFill/>
          </a:ln>
        </p:spPr>
      </p:pic>
      <p:sp>
        <p:nvSpPr>
          <p:cNvPr id="2" name="TextBox 1"/>
          <p:cNvSpPr txBox="1"/>
          <p:nvPr/>
        </p:nvSpPr>
        <p:spPr>
          <a:xfrm>
            <a:off x="759772" y="5992392"/>
            <a:ext cx="6917150" cy="738664"/>
          </a:xfrm>
          <a:prstGeom prst="rect">
            <a:avLst/>
          </a:prstGeom>
          <a:noFill/>
        </p:spPr>
        <p:txBody>
          <a:bodyPr wrap="none" rtlCol="0">
            <a:spAutoFit/>
          </a:bodyPr>
          <a:lstStyle/>
          <a:p>
            <a:pPr algn="ctr"/>
            <a:r>
              <a:rPr lang="en-US" sz="2400" dirty="0" smtClean="0"/>
              <a:t>ILRI</a:t>
            </a:r>
            <a:r>
              <a:rPr lang="en-US" dirty="0" smtClean="0"/>
              <a:t>, SLU, CIAT, </a:t>
            </a:r>
            <a:r>
              <a:rPr lang="en-US" sz="2400" dirty="0" smtClean="0"/>
              <a:t>ICARDA</a:t>
            </a:r>
          </a:p>
          <a:p>
            <a:pPr algn="ctr"/>
            <a:r>
              <a:rPr lang="en-US" dirty="0" smtClean="0"/>
              <a:t>(</a:t>
            </a:r>
            <a:r>
              <a:rPr lang="en-US" dirty="0" err="1" smtClean="0"/>
              <a:t>Wageningen</a:t>
            </a:r>
            <a:r>
              <a:rPr lang="en-US" dirty="0" smtClean="0"/>
              <a:t>, University of Edinburgh/SRUC, University of Nottingham) </a:t>
            </a:r>
            <a:endParaRPr lang="en-US" dirty="0"/>
          </a:p>
        </p:txBody>
      </p:sp>
    </p:spTree>
    <p:extLst>
      <p:ext uri="{BB962C8B-B14F-4D97-AF65-F5344CB8AC3E}">
        <p14:creationId xmlns:p14="http://schemas.microsoft.com/office/powerpoint/2010/main" val="307608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916" y="-163774"/>
            <a:ext cx="8229600" cy="1514902"/>
          </a:xfrm>
        </p:spPr>
        <p:txBody>
          <a:bodyPr>
            <a:normAutofit/>
          </a:bodyPr>
          <a:lstStyle/>
          <a:p>
            <a:r>
              <a:rPr lang="en-US" sz="3200" dirty="0"/>
              <a:t>Animal </a:t>
            </a:r>
            <a:r>
              <a:rPr lang="en-US" sz="3200"/>
              <a:t>Genetics </a:t>
            </a:r>
            <a:r>
              <a:rPr lang="en-US" sz="3200" smtClean="0"/>
              <a:t>Flagship – </a:t>
            </a:r>
            <a:r>
              <a:rPr lang="en-US" sz="3200" dirty="0"/>
              <a:t>Crosscutting issues</a:t>
            </a:r>
          </a:p>
        </p:txBody>
      </p:sp>
      <p:pic>
        <p:nvPicPr>
          <p:cNvPr id="6" name="Picture 5" descr="CGIAR.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1000" y="791314"/>
            <a:ext cx="9144000" cy="2438908"/>
          </a:xfrm>
          <a:prstGeom prst="rect">
            <a:avLst/>
          </a:prstGeom>
        </p:spPr>
      </p:pic>
      <p:sp>
        <p:nvSpPr>
          <p:cNvPr id="7" name="TextBox 6"/>
          <p:cNvSpPr txBox="1"/>
          <p:nvPr/>
        </p:nvSpPr>
        <p:spPr>
          <a:xfrm>
            <a:off x="723359" y="2803782"/>
            <a:ext cx="8403055" cy="3970318"/>
          </a:xfrm>
          <a:prstGeom prst="rect">
            <a:avLst/>
          </a:prstGeom>
          <a:noFill/>
        </p:spPr>
        <p:txBody>
          <a:bodyPr wrap="square" rtlCol="0">
            <a:spAutoFit/>
          </a:bodyPr>
          <a:lstStyle/>
          <a:p>
            <a:pPr marL="342900" indent="-342900">
              <a:buAutoNum type="arabicPeriod"/>
            </a:pPr>
            <a:r>
              <a:rPr lang="en-US" b="1" dirty="0">
                <a:solidFill>
                  <a:srgbClr val="2F23BD"/>
                </a:solidFill>
              </a:rPr>
              <a:t>Climate changes</a:t>
            </a:r>
            <a:r>
              <a:rPr lang="en-US" dirty="0"/>
              <a:t>: reduction of the emission of greenhouse gases per unit of animal product, through increased genetic-based productivity (e.g. lowering the number of heads required per unit of livestock commodity) and better management (especially of feed). </a:t>
            </a:r>
            <a:r>
              <a:rPr lang="en-US" dirty="0" smtClean="0"/>
              <a:t>Link with </a:t>
            </a:r>
            <a:r>
              <a:rPr lang="en-US" b="1" dirty="0" smtClean="0">
                <a:solidFill>
                  <a:srgbClr val="FF6600"/>
                </a:solidFill>
              </a:rPr>
              <a:t>Livestock </a:t>
            </a:r>
            <a:r>
              <a:rPr lang="en-US" b="1" dirty="0">
                <a:solidFill>
                  <a:srgbClr val="FF6600"/>
                </a:solidFill>
              </a:rPr>
              <a:t>and the Environment</a:t>
            </a:r>
            <a:r>
              <a:rPr lang="en-US" dirty="0">
                <a:solidFill>
                  <a:srgbClr val="FF6600"/>
                </a:solidFill>
              </a:rPr>
              <a:t> </a:t>
            </a:r>
            <a:r>
              <a:rPr lang="en-US" dirty="0"/>
              <a:t>and the </a:t>
            </a:r>
            <a:r>
              <a:rPr lang="en-US" b="1" dirty="0">
                <a:solidFill>
                  <a:srgbClr val="FF6600"/>
                </a:solidFill>
              </a:rPr>
              <a:t>Livestock Feeds and Forages </a:t>
            </a:r>
            <a:r>
              <a:rPr lang="en-US" dirty="0"/>
              <a:t>flagships.</a:t>
            </a:r>
          </a:p>
          <a:p>
            <a:endParaRPr lang="en-GB" dirty="0"/>
          </a:p>
          <a:p>
            <a:pPr marL="342900" indent="-342900">
              <a:buAutoNum type="arabicPeriod"/>
            </a:pPr>
            <a:r>
              <a:rPr lang="en-US" dirty="0"/>
              <a:t>Understanding </a:t>
            </a:r>
            <a:r>
              <a:rPr lang="en-US" b="1" dirty="0">
                <a:solidFill>
                  <a:srgbClr val="2F23BD"/>
                </a:solidFill>
              </a:rPr>
              <a:t>gender issues </a:t>
            </a:r>
            <a:r>
              <a:rPr lang="en-US" dirty="0"/>
              <a:t>in genetic resource use, and designing interventions based on this understanding are critical. Research on these issues will be done with the </a:t>
            </a:r>
            <a:r>
              <a:rPr lang="en-US" b="1" dirty="0">
                <a:solidFill>
                  <a:srgbClr val="FF6600"/>
                </a:solidFill>
              </a:rPr>
              <a:t>Livestock Livelihoods and </a:t>
            </a:r>
            <a:r>
              <a:rPr lang="en-US" b="1" dirty="0" err="1">
                <a:solidFill>
                  <a:srgbClr val="FF6600"/>
                </a:solidFill>
              </a:rPr>
              <a:t>Agri</a:t>
            </a:r>
            <a:r>
              <a:rPr lang="en-US" b="1" dirty="0">
                <a:solidFill>
                  <a:srgbClr val="FF6600"/>
                </a:solidFill>
              </a:rPr>
              <a:t>-Food Systems </a:t>
            </a:r>
            <a:r>
              <a:rPr lang="en-US" b="1" dirty="0" smtClean="0">
                <a:solidFill>
                  <a:srgbClr val="FF6600"/>
                </a:solidFill>
              </a:rPr>
              <a:t>flagship</a:t>
            </a:r>
            <a:r>
              <a:rPr lang="en-US" dirty="0" smtClean="0">
                <a:solidFill>
                  <a:srgbClr val="FF6600"/>
                </a:solidFill>
              </a:rPr>
              <a:t>.</a:t>
            </a:r>
            <a:r>
              <a:rPr lang="en-GB" dirty="0" smtClean="0">
                <a:solidFill>
                  <a:srgbClr val="FF6600"/>
                </a:solidFill>
              </a:rPr>
              <a:t> </a:t>
            </a:r>
            <a:endParaRPr lang="en-GB" dirty="0">
              <a:solidFill>
                <a:srgbClr val="FF6600"/>
              </a:solidFill>
            </a:endParaRPr>
          </a:p>
          <a:p>
            <a:pPr marL="342900" indent="-342900">
              <a:buAutoNum type="arabicPeriod"/>
            </a:pPr>
            <a:endParaRPr lang="en-GB" dirty="0">
              <a:solidFill>
                <a:srgbClr val="FF6600"/>
              </a:solidFill>
            </a:endParaRPr>
          </a:p>
          <a:p>
            <a:pPr marL="342900" indent="-342900">
              <a:buAutoNum type="arabicPeriod"/>
            </a:pPr>
            <a:r>
              <a:rPr lang="en-US" dirty="0" smtClean="0"/>
              <a:t>The flagship has a strong </a:t>
            </a:r>
            <a:r>
              <a:rPr lang="en-US" b="1" dirty="0" smtClean="0">
                <a:solidFill>
                  <a:srgbClr val="2F23BD"/>
                </a:solidFill>
              </a:rPr>
              <a:t>capacity development component </a:t>
            </a:r>
            <a:r>
              <a:rPr lang="en-US" dirty="0" smtClean="0"/>
              <a:t>in its </a:t>
            </a:r>
            <a:r>
              <a:rPr lang="en-US" dirty="0" err="1" smtClean="0"/>
              <a:t>ToC</a:t>
            </a:r>
            <a:r>
              <a:rPr lang="en-US" dirty="0" smtClean="0"/>
              <a:t>. Capacity development is central for the flagship to take its research results to scale and ensure the sustainability of genetic interventions </a:t>
            </a:r>
            <a:endParaRPr lang="en-US" dirty="0">
              <a:solidFill>
                <a:srgbClr val="FF6600"/>
              </a:solidFill>
            </a:endParaRPr>
          </a:p>
          <a:p>
            <a:pPr marL="342900" indent="-342900">
              <a:buAutoNum type="arabicPeriod"/>
            </a:pPr>
            <a:endParaRPr lang="en-US" dirty="0">
              <a:solidFill>
                <a:srgbClr val="FF6600"/>
              </a:solidFill>
            </a:endParaRPr>
          </a:p>
        </p:txBody>
      </p:sp>
    </p:spTree>
    <p:extLst>
      <p:ext uri="{BB962C8B-B14F-4D97-AF65-F5344CB8AC3E}">
        <p14:creationId xmlns:p14="http://schemas.microsoft.com/office/powerpoint/2010/main" val="1742651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988060"/>
            <a:ext cx="9906000" cy="5592097"/>
          </a:xfrm>
          <a:prstGeom prst="rect">
            <a:avLst/>
          </a:prstGeom>
        </p:spPr>
      </p:pic>
      <p:sp>
        <p:nvSpPr>
          <p:cNvPr id="11" name="TextBox 10"/>
          <p:cNvSpPr txBox="1"/>
          <p:nvPr/>
        </p:nvSpPr>
        <p:spPr>
          <a:xfrm>
            <a:off x="0" y="172899"/>
            <a:ext cx="9906000" cy="769441"/>
          </a:xfrm>
          <a:prstGeom prst="rect">
            <a:avLst/>
          </a:prstGeom>
          <a:noFill/>
        </p:spPr>
        <p:txBody>
          <a:bodyPr wrap="square" rtlCol="0">
            <a:spAutoFit/>
          </a:bodyPr>
          <a:lstStyle/>
          <a:p>
            <a:pPr algn="ctr"/>
            <a:r>
              <a:rPr lang="en-US" sz="4400" b="1" dirty="0" smtClean="0"/>
              <a:t>2017</a:t>
            </a:r>
            <a:endParaRPr lang="en-US" sz="4400" b="1" dirty="0"/>
          </a:p>
        </p:txBody>
      </p:sp>
    </p:spTree>
    <p:extLst>
      <p:ext uri="{BB962C8B-B14F-4D97-AF65-F5344CB8AC3E}">
        <p14:creationId xmlns:p14="http://schemas.microsoft.com/office/powerpoint/2010/main" val="2060230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068" y="766061"/>
            <a:ext cx="8229600" cy="1143000"/>
          </a:xfrm>
        </p:spPr>
        <p:txBody>
          <a:bodyPr>
            <a:noAutofit/>
          </a:bodyPr>
          <a:lstStyle/>
          <a:p>
            <a:pPr algn="ctr"/>
            <a:r>
              <a:rPr lang="es-ES_tradnl" sz="2800" b="1" i="1" dirty="0" err="1"/>
              <a:t>Cluster</a:t>
            </a:r>
            <a:r>
              <a:rPr lang="es-ES_tradnl" sz="2800" b="1" i="1" dirty="0"/>
              <a:t> </a:t>
            </a:r>
            <a:r>
              <a:rPr lang="es-ES_tradnl" sz="2800" b="1" i="1" dirty="0" smtClean="0"/>
              <a:t>of </a:t>
            </a:r>
            <a:r>
              <a:rPr lang="es-ES_tradnl" sz="2800" b="1" i="1" dirty="0" err="1" smtClean="0"/>
              <a:t>activities</a:t>
            </a:r>
            <a:r>
              <a:rPr lang="es-ES_tradnl" sz="2800" b="1" i="1" dirty="0" smtClean="0"/>
              <a:t> (</a:t>
            </a:r>
            <a:r>
              <a:rPr lang="es-ES_tradnl" sz="2800" b="1" i="1" dirty="0" err="1" smtClean="0"/>
              <a:t>CoA</a:t>
            </a:r>
            <a:r>
              <a:rPr lang="es-ES_tradnl" sz="2800" b="1" i="1" dirty="0" smtClean="0"/>
              <a:t>) 1</a:t>
            </a:r>
            <a:br>
              <a:rPr lang="es-ES_tradnl" sz="2800" b="1" i="1" dirty="0" smtClean="0"/>
            </a:br>
            <a:r>
              <a:rPr lang="es-ES_tradnl" sz="2800" b="1" i="1" dirty="0" smtClean="0"/>
              <a:t/>
            </a:r>
            <a:br>
              <a:rPr lang="es-ES_tradnl" sz="2800" b="1" i="1" dirty="0" smtClean="0"/>
            </a:br>
            <a:r>
              <a:rPr lang="es-ES_tradnl" sz="2800" b="1" i="1" dirty="0" err="1" smtClean="0"/>
              <a:t>Assessment</a:t>
            </a:r>
            <a:r>
              <a:rPr lang="es-ES_tradnl" sz="2800" b="1" i="1" dirty="0" smtClean="0"/>
              <a:t> </a:t>
            </a:r>
            <a:r>
              <a:rPr lang="es-ES_tradnl" sz="2800" b="1" i="1" dirty="0"/>
              <a:t>of </a:t>
            </a:r>
            <a:r>
              <a:rPr lang="es-ES_tradnl" sz="2800" b="1" i="1" dirty="0" err="1"/>
              <a:t>resources</a:t>
            </a:r>
            <a:r>
              <a:rPr lang="es-ES_tradnl" sz="2800" b="1" i="1" dirty="0"/>
              <a:t> and </a:t>
            </a:r>
            <a:r>
              <a:rPr lang="es-ES_tradnl" sz="2800" b="1" i="1" dirty="0" err="1"/>
              <a:t>systems</a:t>
            </a:r>
            <a:r>
              <a:rPr lang="es-ES_tradnl" sz="2800" b="1" i="1" dirty="0"/>
              <a:t> </a:t>
            </a:r>
            <a:r>
              <a:rPr lang="es-ES_tradnl" sz="2800" b="1" i="1" dirty="0" err="1"/>
              <a:t>for</a:t>
            </a:r>
            <a:r>
              <a:rPr lang="es-ES_tradnl" sz="2800" b="1" i="1" dirty="0"/>
              <a:t> </a:t>
            </a:r>
            <a:r>
              <a:rPr lang="es-ES_tradnl" sz="2800" b="1" i="1" dirty="0" err="1"/>
              <a:t>development</a:t>
            </a:r>
            <a:r>
              <a:rPr lang="es-ES_tradnl" sz="2800" b="1" i="1" dirty="0"/>
              <a:t> of </a:t>
            </a:r>
            <a:r>
              <a:rPr lang="es-ES_tradnl" sz="2800" b="1" i="1" dirty="0" err="1"/>
              <a:t>strategies</a:t>
            </a:r>
            <a:r>
              <a:rPr lang="es-ES_tradnl" sz="2800" b="1" i="1" dirty="0"/>
              <a:t> </a:t>
            </a:r>
            <a:r>
              <a:rPr lang="es-ES_tradnl" sz="2800" b="1" i="1" dirty="0" err="1"/>
              <a:t>relating</a:t>
            </a:r>
            <a:r>
              <a:rPr lang="es-ES_tradnl" sz="2800" b="1" i="1" dirty="0"/>
              <a:t> to </a:t>
            </a:r>
            <a:r>
              <a:rPr lang="es-ES_tradnl" sz="2800" b="1" i="1" dirty="0" err="1"/>
              <a:t>the</a:t>
            </a:r>
            <a:r>
              <a:rPr lang="es-ES_tradnl" sz="2800" b="1" i="1" dirty="0"/>
              <a:t> </a:t>
            </a:r>
            <a:r>
              <a:rPr lang="es-ES_tradnl" sz="2800" b="1" i="1" dirty="0" err="1"/>
              <a:t>conservation</a:t>
            </a:r>
            <a:r>
              <a:rPr lang="es-ES_tradnl" sz="2800" b="1" i="1" dirty="0"/>
              <a:t> and use of animal </a:t>
            </a:r>
            <a:r>
              <a:rPr lang="es-ES_tradnl" sz="2800" b="1" i="1" dirty="0" err="1"/>
              <a:t>genetic</a:t>
            </a:r>
            <a:r>
              <a:rPr lang="es-ES_tradnl" sz="2800" b="1" i="1" dirty="0"/>
              <a:t> </a:t>
            </a:r>
            <a:r>
              <a:rPr lang="es-ES_tradnl" sz="2800" b="1" i="1" dirty="0" err="1"/>
              <a:t>resources</a:t>
            </a:r>
            <a:r>
              <a:rPr lang="en-GB" sz="2400" b="1" i="1" dirty="0"/>
              <a:t/>
            </a:r>
            <a:br>
              <a:rPr lang="en-GB" sz="2400" b="1" i="1" dirty="0"/>
            </a:br>
            <a:endParaRPr lang="en-US" sz="2400" dirty="0"/>
          </a:p>
        </p:txBody>
      </p:sp>
      <p:pic>
        <p:nvPicPr>
          <p:cNvPr id="5" name="Picture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4745" y="5941498"/>
            <a:ext cx="689094" cy="634969"/>
          </a:xfrm>
          <a:prstGeom prst="rect">
            <a:avLst/>
          </a:prstGeom>
          <a:noFill/>
          <a:ln>
            <a:noFill/>
          </a:ln>
        </p:spPr>
      </p:pic>
      <p:graphicFrame>
        <p:nvGraphicFramePr>
          <p:cNvPr id="7" name="Table 6"/>
          <p:cNvGraphicFramePr>
            <a:graphicFrameLocks noGrp="1"/>
          </p:cNvGraphicFramePr>
          <p:nvPr>
            <p:extLst>
              <p:ext uri="{D42A27DB-BD31-4B8C-83A1-F6EECF244321}">
                <p14:modId xmlns:p14="http://schemas.microsoft.com/office/powerpoint/2010/main" val="355925912"/>
              </p:ext>
            </p:extLst>
          </p:nvPr>
        </p:nvGraphicFramePr>
        <p:xfrm>
          <a:off x="881231" y="2874021"/>
          <a:ext cx="8403055" cy="2102517"/>
        </p:xfrm>
        <a:graphic>
          <a:graphicData uri="http://schemas.openxmlformats.org/drawingml/2006/table">
            <a:tbl>
              <a:tblPr>
                <a:tableStyleId>{5C22544A-7EE6-4342-B048-85BDC9FD1C3A}</a:tableStyleId>
              </a:tblPr>
              <a:tblGrid>
                <a:gridCol w="8403055"/>
              </a:tblGrid>
              <a:tr h="628790">
                <a:tc>
                  <a:txBody>
                    <a:bodyPr/>
                    <a:lstStyle/>
                    <a:p>
                      <a:pPr algn="ctr" fontAlgn="ctr"/>
                      <a:r>
                        <a:rPr lang="en-US" sz="2400" u="none" strike="noStrike" dirty="0" smtClean="0">
                          <a:effectLst/>
                        </a:rPr>
                        <a:t>2022 Outcome 1</a:t>
                      </a:r>
                      <a:endParaRPr lang="en-US" sz="2400" b="1" i="0" u="none" strike="noStrike" dirty="0">
                        <a:solidFill>
                          <a:srgbClr val="000000"/>
                        </a:solidFill>
                        <a:effectLst/>
                        <a:latin typeface="Calibri" charset="0"/>
                      </a:endParaRPr>
                    </a:p>
                  </a:txBody>
                  <a:tcPr marL="6350" marR="6350" marT="6350" marB="0" anchor="ctr"/>
                </a:tc>
              </a:tr>
              <a:tr h="1473727">
                <a:tc>
                  <a:txBody>
                    <a:bodyPr/>
                    <a:lstStyle/>
                    <a:p>
                      <a:pPr algn="l" fontAlgn="ctr"/>
                      <a:r>
                        <a:rPr lang="en-US" sz="2000" b="1" u="none" strike="noStrike" dirty="0">
                          <a:solidFill>
                            <a:srgbClr val="2F23BD"/>
                          </a:solidFill>
                          <a:effectLst/>
                        </a:rPr>
                        <a:t>Data on livestock diversity and systems</a:t>
                      </a:r>
                      <a:r>
                        <a:rPr lang="en-US" sz="2000" u="none" strike="noStrike" dirty="0">
                          <a:effectLst/>
                        </a:rPr>
                        <a:t>, including from a gendered lens, </a:t>
                      </a:r>
                      <a:r>
                        <a:rPr lang="en-US" sz="2000" b="1" u="none" strike="noStrike" dirty="0">
                          <a:effectLst/>
                        </a:rPr>
                        <a:t>used to develop or refine</a:t>
                      </a:r>
                      <a:r>
                        <a:rPr lang="en-US" sz="2000" u="none" strike="noStrike" dirty="0">
                          <a:effectLst/>
                        </a:rPr>
                        <a:t> genetic improvement and / or conservation strategies by policymakers, national research and development partners, and the private sector, in 5 CRP priority countries and other locations.</a:t>
                      </a:r>
                      <a:endParaRPr lang="en-US" sz="2000" b="0" i="0" u="none" strike="noStrike" dirty="0">
                        <a:solidFill>
                          <a:srgbClr val="000000"/>
                        </a:solidFill>
                        <a:effectLst/>
                        <a:latin typeface="Calibri" charset="0"/>
                      </a:endParaRPr>
                    </a:p>
                  </a:txBody>
                  <a:tcPr marL="6350" marR="6350" marT="6350" marB="0" anchor="ctr"/>
                </a:tc>
              </a:tr>
            </a:tbl>
          </a:graphicData>
        </a:graphic>
      </p:graphicFrame>
    </p:spTree>
    <p:extLst>
      <p:ext uri="{BB962C8B-B14F-4D97-AF65-F5344CB8AC3E}">
        <p14:creationId xmlns:p14="http://schemas.microsoft.com/office/powerpoint/2010/main" val="30775381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5445</TotalTime>
  <Words>1861</Words>
  <Application>Microsoft Macintosh PowerPoint</Application>
  <PresentationFormat>A4 Paper (210x297 mm)</PresentationFormat>
  <Paragraphs>269</Paragraphs>
  <Slides>31</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Calibri</vt:lpstr>
      <vt:lpstr>Calibri Light</vt:lpstr>
      <vt:lpstr>Mangal</vt:lpstr>
      <vt:lpstr>MS PGothic</vt:lpstr>
      <vt:lpstr>Wingdings</vt:lpstr>
      <vt:lpstr>Arial</vt:lpstr>
      <vt:lpstr>Office Theme</vt:lpstr>
      <vt:lpstr>PowerPoint Presentation</vt:lpstr>
      <vt:lpstr>Animal Genetic flagship objectives</vt:lpstr>
      <vt:lpstr>PowerPoint Presentation</vt:lpstr>
      <vt:lpstr>Flagship Targets 2022 (1)</vt:lpstr>
      <vt:lpstr>Flagship Targets 2022 (2)</vt:lpstr>
      <vt:lpstr>PowerPoint Presentation</vt:lpstr>
      <vt:lpstr>Animal Genetics Flagship – Crosscutting issues</vt:lpstr>
      <vt:lpstr>PowerPoint Presentation</vt:lpstr>
      <vt:lpstr>Cluster of activities (CoA) 1  Assessment of resources and systems for development of strategies relating to the conservation and use of animal genetic resources </vt:lpstr>
      <vt:lpstr>Cluster of Activities (CoA) 1 Assessment of resources and systems for development of strategies relating to the conservation and use of animal genetics resources </vt:lpstr>
      <vt:lpstr>PowerPoint Presentation</vt:lpstr>
      <vt:lpstr>PowerPoint Presentation</vt:lpstr>
      <vt:lpstr>Cluster of Activities (CoA) 2 Improved breeds of livestock</vt:lpstr>
      <vt:lpstr>PowerPoint Presentation</vt:lpstr>
      <vt:lpstr>PowerPoint Presentation</vt:lpstr>
      <vt:lpstr>PowerPoint Presentation</vt:lpstr>
      <vt:lpstr>Cluster of Activities (CoA) 3 Continuous genetic gains, multiplication and delivery systems </vt:lpstr>
      <vt:lpstr>PowerPoint Presentation</vt:lpstr>
      <vt:lpstr>Cluster of activities (CoA) 4 Policy and institutional support</vt:lpstr>
      <vt:lpstr>Cluster of activities (CoA) 4 Policy and institutional support</vt:lpstr>
      <vt:lpstr>PowerPoint Presentation</vt:lpstr>
      <vt:lpstr>PowerPoint Presentation</vt:lpstr>
      <vt:lpstr>PowerPoint Presentation</vt:lpstr>
      <vt:lpstr>PowerPoint Presentation</vt:lpstr>
      <vt:lpstr>PowerPoint Presentation</vt:lpstr>
      <vt:lpstr>Budget </vt:lpstr>
      <vt:lpstr>Budget Flagship ILRI. 40% cut 2018</vt:lpstr>
      <vt:lpstr>Cluster distribution</vt:lpstr>
      <vt:lpstr>Thanks you ………..</vt:lpstr>
      <vt:lpstr>Recruitments</vt:lpstr>
      <vt:lpstr>PowerPoint Presentation</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Animal Genetic Flagship meeting</dc:title>
  <dc:creator>Hanotte, Olivier (ILRI)</dc:creator>
  <cp:lastModifiedBy>Altshul, Helen (ILRI)</cp:lastModifiedBy>
  <cp:revision>126</cp:revision>
  <cp:lastPrinted>2017-09-03T09:00:10Z</cp:lastPrinted>
  <dcterms:created xsi:type="dcterms:W3CDTF">2017-09-03T07:36:02Z</dcterms:created>
  <dcterms:modified xsi:type="dcterms:W3CDTF">2017-11-08T10:57:11Z</dcterms:modified>
</cp:coreProperties>
</file>